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8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77930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33852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72786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75003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01974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260637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4189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391384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232317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8997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786567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3343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08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google.com/url?sa=i&amp;rct=j&amp;q=&amp;esrc=s&amp;frm=1&amp;source=images&amp;cd=&amp;cad=rja&amp;docid=f5TgmUFpl2FIBM&amp;tbnid=TuZk_PJaMq_r7M:&amp;ved=&amp;url=http://franklin.ifas.ufl.edu/newsletters/2013/03/05/invasive-species-of-the-day-series-march-5th-wild-hogs-and-water-hyacinth/&amp;ei=vPgVU_X3BseqkAeS1ICIDA&amp;bvm=bv.62286460,d.eW0&amp;psig=AFQjCNGfNnKqSifFA4DnKVxmTpqnuHPsFg&amp;ust=1394035072598875" TargetMode="External"/><Relationship Id="rId5" Type="http://schemas.openxmlformats.org/officeDocument/2006/relationships/image" Target="../media/image8.jpeg"/><Relationship Id="rId6" Type="http://schemas.openxmlformats.org/officeDocument/2006/relationships/hyperlink" Target="http://www.google.com/url?sa=i&amp;rct=j&amp;q=&amp;esrc=s&amp;frm=1&amp;source=images&amp;cd=&amp;cad=rja&amp;docid=WkYZgBNrb20-wM&amp;tbnid=y2_1jLAex8VIOM:&amp;ved=&amp;url=http://www.factzoo.com/wild-animal-pictures/florida&amp;ei=1PgVU9G8BcbLkQew5YGwCw&amp;bvm=bv.62286460,d.eW0&amp;psig=AFQjCNGfNnKqSifFA4DnKVxmTpqnuHPsFg&amp;ust=1394035072598875" TargetMode="External"/><Relationship Id="rId7" Type="http://schemas.openxmlformats.org/officeDocument/2006/relationships/image" Target="../media/image9.jpeg"/><Relationship Id="rId8" Type="http://schemas.openxmlformats.org/officeDocument/2006/relationships/hyperlink" Target="http://www.google.com/url?sa=i&amp;rct=j&amp;q=&amp;esrc=s&amp;frm=1&amp;source=images&amp;cd=&amp;cad=rja&amp;docid=kZ_L4Y74TRqYnM&amp;tbnid=b2TinlHQN2bqTM:&amp;ved=&amp;url=http://iheartfloridabirds.blogspot.com/2012/03/featherless-friday.html&amp;ei=7_gVU82HH8WkkQei14GQCw&amp;bvm=bv.62286460,d.eW0&amp;psig=AFQjCNGfNnKqSifFA4DnKVxmTpqnuHPsFg&amp;ust=1394035072598875" TargetMode="External"/><Relationship Id="rId9"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hyperlink" Target="http://www.google.com/url?sa=i&amp;rct=j&amp;q=&amp;esrc=s&amp;frm=1&amp;source=images&amp;cd=&amp;cad=rja&amp;docid=7ay7IQYm4j2zlM&amp;tbnid=KYB2DN0yWn7ZwM:&amp;ved=&amp;url=http://www.nola.com/opinions/index.ssf/2012/01/snakes_in_a_swamp_editorial.html&amp;ei=lvgVU6mjHsyLkAe4xoD4AQ&amp;bvm=bv.62286460,d.eW0&amp;psig=AFQjCNGfNnKqSifFA4DnKVxmTpqnuHPsFg&amp;ust=139403507259887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amp;esrc=s&amp;frm=1&amp;source=images&amp;cd=&amp;cad=rja&amp;docid=QJh134f0Z_7UTM&amp;tbnid=rQrVy6obx2MUuM:&amp;ved=&amp;url=http://www.wildclassroom.net/AstoriaPark/Invaders/alieninvaders.html&amp;ei=LP0VU8ODL9PokAe-7oDgBw&amp;bvm=bv.62286460,d.eW0&amp;psig=AFQjCNGfNnKqSifFA4DnKVxmTpqnuHPsFg&amp;ust=1394035072598875" TargetMode="Externa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amp;esrc=s&amp;frm=1&amp;source=images&amp;cd=&amp;cad=rja&amp;docid=7Rav5DxB7SaSlM&amp;tbnid=yzv2ov0SF4nWAM:&amp;ved=&amp;url=http://southfloridaphotos.com/2009/10/23/key-deer-refuge-on-big-pine-key/&amp;ei=wfwVU4j9AZCrkAeZyIHwCA&amp;bvm=bv.62286460,d.eW0&amp;psig=AFQjCNGfNnKqSifFA4DnKVxmTpqnuHPsFg&amp;ust=1394035072598875" TargetMode="Externa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amp;esrc=s&amp;frm=1&amp;source=images&amp;cd=&amp;cad=rja&amp;docid=UTeSoScwof1EWM&amp;tbnid=4z9gL3Zuc1aHKM:&amp;ved=&amp;url=http://www.orlandosentinel.com/multimedia/os-pictures-the-redeared-slider-turtle-inhabit-002,0,3257466.photo&amp;ei=r_0VU9v6I4fLkAeMq4CYDA&amp;bvm=bv.62286460,d.eW0&amp;psig=AFQjCNGfNnKqSifFA4DnKVxmTpqnuHPsFg&amp;ust=1394035072598875" TargetMode="Externa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1" Type="http://schemas.openxmlformats.org/officeDocument/2006/relationships/slideLayout" Target="../slideLayouts/slideLayout6.xml"/><Relationship Id="rId2"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amp;esrc=s&amp;frm=1&amp;source=images&amp;cd=&amp;cad=rja&amp;docid=8pGZin1Tb_l4sM&amp;tbnid=UPzKAifuax7XDM:&amp;ved=&amp;url=http://inhabitat.com/florida-fights-rat-sized-snail-invasion/&amp;ei=iP4VU7qsM4fukQez8YHYDA&amp;bvm=bv.62286460,d.eW0&amp;psig=AFQjCNGfNnKqSifFA4DnKVxmTpqnuHPsFg&amp;ust=1394035072598875" TargetMode="Externa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amp;esrc=s&amp;frm=1&amp;source=images&amp;cd=&amp;cad=rja&amp;docid=IFxQFpi3SqCjXM&amp;tbnid=-_sByAPfCa_xQM:&amp;ved=&amp;url=http://plants.ifas.ufl.edu/manage/why-manage-plants/non-native-invasive-plants-an-introduction&amp;ei=Mf4VU4b2KcPUkQfO7YDYAg&amp;bvm=bv.62286460,d.eW0&amp;psig=AFQjCNGfNnKqSifFA4DnKVxmTpqnuHPsFg&amp;ust=1394035072598875" TargetMode="Externa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hyperlink" Target="http://www.google.com/url?sa=i&amp;rct=j&amp;q=&amp;esrc=s&amp;frm=1&amp;source=images&amp;cd=&amp;cad=rja&amp;docid=tzmBbbsbWXDVPM&amp;tbnid=5Z0xtM4hXbFGuM:&amp;ved=0CAUQjRw&amp;url=http://www.nationsonline.org/oneworld/map/world_map2.htm&amp;ei=6xcWU4blG4-skAeNg4BI&amp;bvm=bv.62286460,d.eW0&amp;psig=AFQjCNELJ98aORscDBWFGDiGzwsnC_Eb-A&amp;ust=1394043236688128" TargetMode="External"/><Relationship Id="rId6"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amp;esrc=s&amp;frm=1&amp;source=images&amp;cd=&amp;cad=rja&amp;docid=dFCn0HJS8oVSVM&amp;tbnid=LjE9jf0uy0gk2M:&amp;ved=&amp;url=http://theglobalnaturalist.com/2010/10/22/disappearing-florida-the-invaders/&amp;ei=gv0VU4zGN8KfkAeVlYCYAQ&amp;bvm=bv.62286460,d.eW0&amp;psig=AFQjCNGfNnKqSifFA4DnKVxmTpqnuHPsFg&amp;ust=1394035072598875" TargetMode="Externa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google.com/url?sa=i&amp;rct=j&amp;q=&amp;esrc=s&amp;frm=1&amp;source=images&amp;cd=&amp;cad=rja&amp;docid=v6_ezkZX6I3OuM&amp;tbnid=7n9za9UL-7GyrM:&amp;ved=&amp;url=http://www.popularmechanics.com/outdoors/recreation/fishing/5-invasive-species-you-should-be-eating&amp;ei=uyETU6naJ8fVkQe9wIGIDw&amp;bvm=bv.62286460,d.eW0&amp;psig=AFQjCNGxNvrbjp0WZD--Q5-rAIKDRpqKww&amp;ust=1393849074501773" TargetMode="External"/><Relationship Id="rId5"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hyperlink" Target="http://www.google.com/url?sa=i&amp;rct=j&amp;q=&amp;esrc=s&amp;frm=1&amp;source=images&amp;cd=&amp;cad=rja&amp;docid=v6_ezkZX6I3OuM&amp;tbnid=7n9za9UL-7GyrM:&amp;ved=&amp;url=http://aerf411.blogspot.com/&amp;ei=mSETU5DPOsudkQfpsICgCQ&amp;bvm=bv.62286460,d.eW0&amp;psig=AFQjCNGxNvrbjp0WZD--Q5-rAIKDRpqKww&amp;ust=139384907450177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source=images&amp;cd=&amp;cad=rja&amp;docid=dFePFUwfAne0KM&amp;tbnid=0LOHt9QCjYAPhM:&amp;ved=0CAgQjRw&amp;url=http://www.nv.blm.gov/invaders/&amp;ei=WSETU6TjLJCjkQe-tICoDg&amp;psig=AFQjCNHeufbJDW8HBglHNkVufWtPyyG5dA&amp;ust=1393849049860441" TargetMode="External"/><Relationship Id="rId3"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hyperlink" Target="http://www.nwf.org/Wildlife/Threats-to-Wildlife/Invasive-Species.aspx" TargetMode="External"/><Relationship Id="rId4" Type="http://schemas.openxmlformats.org/officeDocument/2006/relationships/hyperlink" Target="https://bit.ly/3bSbxLi" TargetMode="External"/><Relationship Id="rId5" Type="http://schemas.openxmlformats.org/officeDocument/2006/relationships/hyperlink" Target="https://bit.ly/39J4X84" TargetMode="External"/><Relationship Id="rId1" Type="http://schemas.openxmlformats.org/officeDocument/2006/relationships/slideLayout" Target="../slideLayouts/slideLayout1.xml"/><Relationship Id="rId2" Type="http://schemas.openxmlformats.org/officeDocument/2006/relationships/hyperlink" Target="https://www.invasivespeciesinfo.gov/aquatics/main.s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chris.Simoniello@gcoos.org" TargetMode="Externa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url?sa=i&amp;rct=j&amp;q=&amp;esrc=s&amp;frm=1&amp;source=images&amp;cd=&amp;cad=rja&amp;docid=9picD8qg8N1R6M&amp;tbnid=sPsWkvi1dQoq1M:&amp;ved=&amp;url=http://www.drboblog.com/sirius-disclosure-alien-autopsy/&amp;ei=exsTU7_xFcbokQf554CIDg&amp;bvm=bv.62286460,d.eW0&amp;psig=AFQjCNHGV_IMLmppXqbTedOxatc5DVnBAw&amp;ust=1393847547779366" TargetMode="Externa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GlE2z2a7ITFqFM&amp;tbnid=aU8VgAmwUlImLM:&amp;ved=&amp;url=http://aswm.org/wordpress/strange-wetlands-unwanted-dont-let-it-loose/&amp;ei=wfsVU_zpCsqDkQfM1IHIAg&amp;bvm=bv.62286460,d.eW0&amp;psig=AFQjCNGfNnKqSifFA4DnKVxmTpqnuHPsFg&amp;ust=1394035072598875" TargetMode="Externa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452540"/>
            <a:ext cx="5638800" cy="369332"/>
          </a:xfrm>
          <a:prstGeom prst="rect">
            <a:avLst/>
          </a:prstGeom>
          <a:noFill/>
        </p:spPr>
        <p:txBody>
          <a:bodyPr wrap="square" rtlCol="0">
            <a:spAutoFit/>
          </a:bodyPr>
          <a:lstStyle/>
          <a:p>
            <a:pPr algn="ctr"/>
            <a:r>
              <a:rPr lang="en-US" b="1" dirty="0" smtClean="0"/>
              <a:t>Lesson Plan – Invasive Species</a:t>
            </a:r>
            <a:endParaRPr lang="en-US" b="1" dirty="0"/>
          </a:p>
        </p:txBody>
      </p:sp>
      <p:sp>
        <p:nvSpPr>
          <p:cNvPr id="6" name="TextBox 5"/>
          <p:cNvSpPr txBox="1"/>
          <p:nvPr/>
        </p:nvSpPr>
        <p:spPr>
          <a:xfrm>
            <a:off x="304800" y="1008710"/>
            <a:ext cx="8305800" cy="5355313"/>
          </a:xfrm>
          <a:prstGeom prst="rect">
            <a:avLst/>
          </a:prstGeom>
          <a:noFill/>
        </p:spPr>
        <p:txBody>
          <a:bodyPr wrap="square" rtlCol="0">
            <a:spAutoFit/>
          </a:bodyPr>
          <a:lstStyle/>
          <a:p>
            <a:r>
              <a:rPr lang="en-US" b="1" dirty="0" smtClean="0"/>
              <a:t>Summary</a:t>
            </a:r>
          </a:p>
          <a:p>
            <a:r>
              <a:rPr lang="en-US" dirty="0" smtClean="0"/>
              <a:t>This lesson will define the term invasive species and explain the ecological consequences when foreign species are introduced into a system.   Students will be introduced to </a:t>
            </a:r>
            <a:r>
              <a:rPr lang="en-US" dirty="0"/>
              <a:t>e</a:t>
            </a:r>
            <a:r>
              <a:rPr lang="en-US" dirty="0" smtClean="0"/>
              <a:t>xamples of invasive species that are now permanent organisms in our ecosystems.  The lesson will also address measures to mitigate negative impacts of invasive species and how to prevent additional invasive species from establishing in our ecosystems.   </a:t>
            </a:r>
          </a:p>
          <a:p>
            <a:r>
              <a:rPr lang="en-US" dirty="0" smtClean="0"/>
              <a:t> </a:t>
            </a:r>
            <a:endParaRPr lang="en-US" dirty="0"/>
          </a:p>
          <a:p>
            <a:r>
              <a:rPr lang="en-US" b="1" dirty="0" smtClean="0"/>
              <a:t>Content Area </a:t>
            </a:r>
          </a:p>
          <a:p>
            <a:r>
              <a:rPr lang="en-US" dirty="0" smtClean="0"/>
              <a:t>Ecology, Marine Biology</a:t>
            </a:r>
          </a:p>
          <a:p>
            <a:endParaRPr lang="en-US" b="1" dirty="0"/>
          </a:p>
          <a:p>
            <a:r>
              <a:rPr lang="en-US" b="1" dirty="0" smtClean="0"/>
              <a:t>Grade Level </a:t>
            </a:r>
          </a:p>
          <a:p>
            <a:r>
              <a:rPr lang="en-US" dirty="0" smtClean="0"/>
              <a:t>3-5 </a:t>
            </a:r>
            <a:endParaRPr lang="en-US" dirty="0"/>
          </a:p>
          <a:p>
            <a:endParaRPr lang="en-US" dirty="0" smtClean="0"/>
          </a:p>
          <a:p>
            <a:r>
              <a:rPr lang="en-US" b="1" dirty="0" smtClean="0"/>
              <a:t>Key </a:t>
            </a:r>
            <a:r>
              <a:rPr lang="en-US" b="1" dirty="0"/>
              <a:t>Concept(s)</a:t>
            </a:r>
            <a:endParaRPr lang="en-US" dirty="0"/>
          </a:p>
          <a:p>
            <a:pPr marL="285750" lvl="0" indent="-285750">
              <a:buFont typeface="Arial"/>
              <a:buChar char="•"/>
            </a:pPr>
            <a:r>
              <a:rPr lang="en-US" dirty="0" smtClean="0"/>
              <a:t>Invasive species are organisms introduced into an ecosystem that are not native to that ecosystem.  </a:t>
            </a:r>
            <a:endParaRPr lang="en-US" dirty="0"/>
          </a:p>
          <a:p>
            <a:pPr lvl="0"/>
            <a:endParaRPr lang="en-US" dirty="0" smtClean="0"/>
          </a:p>
          <a:p>
            <a:pPr lvl="0"/>
            <a:endParaRPr lang="en-US" dirty="0"/>
          </a:p>
        </p:txBody>
      </p:sp>
    </p:spTree>
    <p:extLst>
      <p:ext uri="{BB962C8B-B14F-4D97-AF65-F5344CB8AC3E}">
        <p14:creationId xmlns:p14="http://schemas.microsoft.com/office/powerpoint/2010/main" val="25151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39" t="17687" r="10821" b="1750"/>
          <a:stretch/>
        </p:blipFill>
        <p:spPr bwMode="auto">
          <a:xfrm>
            <a:off x="858050" y="529461"/>
            <a:ext cx="7303974" cy="479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8118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500" dirty="0" smtClean="0"/>
              <a:t>Some of Florida’s Invasive Animals</a:t>
            </a:r>
            <a:endParaRPr lang="en-US" sz="2500" dirty="0"/>
          </a:p>
        </p:txBody>
      </p:sp>
      <p:pic>
        <p:nvPicPr>
          <p:cNvPr id="4" name="Picture 2" descr="http://media.nola.com/tpphotos/photo/2012/01/10408491-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2229"/>
            <a:ext cx="2532667" cy="2139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nwdistrict.ifas.ufl.edu/nat/files/2013/03/sus-scrof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55" y="3282350"/>
            <a:ext cx="2827926" cy="2122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factzoo.com/sites/all/img/reptiles/snakes/python/burmese-python-invasive-specie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397" y="973476"/>
            <a:ext cx="3173222" cy="23600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encrypted-tbn2.gstatic.com/images?q=tbn:ANd9GcSLfCqB2psgCTnIxxBL9aIKg-7IW6WJkJxuz1wOUW7JliiAJov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562" t="3281" b="29951"/>
          <a:stretch/>
        </p:blipFill>
        <p:spPr bwMode="auto">
          <a:xfrm>
            <a:off x="4357434" y="3627101"/>
            <a:ext cx="3356205" cy="1967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68958" y="1074721"/>
            <a:ext cx="1245724" cy="461665"/>
          </a:xfrm>
          <a:prstGeom prst="rect">
            <a:avLst/>
          </a:prstGeom>
          <a:noFill/>
        </p:spPr>
        <p:txBody>
          <a:bodyPr wrap="square" rtlCol="0">
            <a:spAutoFit/>
          </a:bodyPr>
          <a:lstStyle/>
          <a:p>
            <a:r>
              <a:rPr lang="en-US" sz="2400" b="1" dirty="0" smtClean="0"/>
              <a:t>Nutria</a:t>
            </a:r>
            <a:endParaRPr lang="en-US" sz="2400" b="1" dirty="0"/>
          </a:p>
        </p:txBody>
      </p:sp>
      <p:sp>
        <p:nvSpPr>
          <p:cNvPr id="9" name="TextBox 8"/>
          <p:cNvSpPr txBox="1"/>
          <p:nvPr/>
        </p:nvSpPr>
        <p:spPr>
          <a:xfrm>
            <a:off x="685799" y="5549335"/>
            <a:ext cx="3388281" cy="461665"/>
          </a:xfrm>
          <a:prstGeom prst="rect">
            <a:avLst/>
          </a:prstGeom>
          <a:noFill/>
        </p:spPr>
        <p:txBody>
          <a:bodyPr wrap="square" rtlCol="0">
            <a:spAutoFit/>
          </a:bodyPr>
          <a:lstStyle/>
          <a:p>
            <a:r>
              <a:rPr lang="en-US" sz="2400" b="1" dirty="0" smtClean="0"/>
              <a:t>Wild </a:t>
            </a:r>
            <a:r>
              <a:rPr lang="en-US" sz="2400" b="1" dirty="0" smtClean="0"/>
              <a:t>Boar</a:t>
            </a:r>
            <a:r>
              <a:rPr lang="en-US" sz="2400" b="1" dirty="0"/>
              <a:t> </a:t>
            </a:r>
            <a:r>
              <a:rPr lang="en-US" sz="2400" b="1" dirty="0" smtClean="0"/>
              <a:t>— </a:t>
            </a:r>
            <a:r>
              <a:rPr lang="en-US" sz="2400" b="1" dirty="0" smtClean="0"/>
              <a:t>Europe</a:t>
            </a:r>
            <a:endParaRPr lang="en-US" sz="2400" b="1" dirty="0"/>
          </a:p>
        </p:txBody>
      </p:sp>
      <p:sp>
        <p:nvSpPr>
          <p:cNvPr id="10" name="TextBox 9"/>
          <p:cNvSpPr txBox="1"/>
          <p:nvPr/>
        </p:nvSpPr>
        <p:spPr>
          <a:xfrm>
            <a:off x="7488390" y="1156854"/>
            <a:ext cx="1465110" cy="461665"/>
          </a:xfrm>
          <a:prstGeom prst="rect">
            <a:avLst/>
          </a:prstGeom>
          <a:noFill/>
        </p:spPr>
        <p:txBody>
          <a:bodyPr wrap="square" rtlCol="0">
            <a:spAutoFit/>
          </a:bodyPr>
          <a:lstStyle/>
          <a:p>
            <a:r>
              <a:rPr lang="en-US" sz="2400" b="1" dirty="0" smtClean="0"/>
              <a:t>Python</a:t>
            </a:r>
            <a:endParaRPr lang="en-US" sz="2400" b="1" dirty="0"/>
          </a:p>
        </p:txBody>
      </p:sp>
      <p:sp>
        <p:nvSpPr>
          <p:cNvPr id="11" name="TextBox 10"/>
          <p:cNvSpPr txBox="1"/>
          <p:nvPr/>
        </p:nvSpPr>
        <p:spPr>
          <a:xfrm>
            <a:off x="4791142" y="5594983"/>
            <a:ext cx="2375609" cy="461665"/>
          </a:xfrm>
          <a:prstGeom prst="rect">
            <a:avLst/>
          </a:prstGeom>
          <a:noFill/>
        </p:spPr>
        <p:txBody>
          <a:bodyPr wrap="square" rtlCol="0">
            <a:spAutoFit/>
          </a:bodyPr>
          <a:lstStyle/>
          <a:p>
            <a:r>
              <a:rPr lang="en-US" sz="2400" b="1" dirty="0" smtClean="0"/>
              <a:t>Cuban Tree Frog</a:t>
            </a:r>
            <a:endParaRPr lang="en-US" sz="2400" b="1" dirty="0"/>
          </a:p>
        </p:txBody>
      </p:sp>
    </p:spTree>
    <p:extLst>
      <p:ext uri="{BB962C8B-B14F-4D97-AF65-F5344CB8AC3E}">
        <p14:creationId xmlns:p14="http://schemas.microsoft.com/office/powerpoint/2010/main" val="10323359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Monk or Quaker Parakeet</a:t>
            </a:r>
            <a:br>
              <a:rPr lang="en-US" sz="2500" dirty="0" smtClean="0"/>
            </a:br>
            <a:r>
              <a:rPr lang="en-US" sz="2500" dirty="0" smtClean="0"/>
              <a:t>(South America)</a:t>
            </a:r>
            <a:endParaRPr lang="en-US" sz="2500" dirty="0"/>
          </a:p>
        </p:txBody>
      </p:sp>
      <p:pic>
        <p:nvPicPr>
          <p:cNvPr id="7170" name="Picture 2" descr="http://www.wildclassroom.net/AstoriaPark/Invaders/monk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425" y="1417638"/>
            <a:ext cx="4718249" cy="409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1143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500" dirty="0" smtClean="0"/>
              <a:t>Iguanas</a:t>
            </a:r>
            <a:br>
              <a:rPr lang="en-US" sz="2500" dirty="0" smtClean="0"/>
            </a:br>
            <a:r>
              <a:rPr lang="en-US" sz="2500" dirty="0" smtClean="0"/>
              <a:t>Central and South America</a:t>
            </a:r>
            <a:endParaRPr lang="en-US" sz="2500" dirty="0"/>
          </a:p>
        </p:txBody>
      </p:sp>
      <p:pic>
        <p:nvPicPr>
          <p:cNvPr id="6146" name="Picture 2" descr="http://picturesplacesthings.com/Z_SouthFloridaPhotos/wp-content/uploads/2009/10/iguan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836" y="1295400"/>
            <a:ext cx="4151381" cy="47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58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Red-eared slider</a:t>
            </a:r>
            <a:br>
              <a:rPr lang="en-US" dirty="0" smtClean="0"/>
            </a:br>
            <a:r>
              <a:rPr lang="en-US" dirty="0" smtClean="0"/>
              <a:t>Mississippi River Area</a:t>
            </a:r>
            <a:endParaRPr lang="en-US" dirty="0"/>
          </a:p>
        </p:txBody>
      </p:sp>
      <p:pic>
        <p:nvPicPr>
          <p:cNvPr id="9218" name="Picture 2" descr="http://www.trbimg.com/img-4fb28875/turbine/os-pictures-the-redeared-slider-turtle-inhabit-002/599/599x39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6553200" cy="427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066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Fire ants</a:t>
            </a:r>
            <a:br>
              <a:rPr lang="en-US" sz="2500" dirty="0" smtClean="0"/>
            </a:br>
            <a:r>
              <a:rPr lang="en-US" sz="2500" dirty="0" smtClean="0"/>
              <a:t>Native to Central and South America</a:t>
            </a:r>
            <a:endParaRPr lang="en-US" sz="2500" dirty="0"/>
          </a:p>
        </p:txBody>
      </p:sp>
      <p:pic>
        <p:nvPicPr>
          <p:cNvPr id="13323" name="Picture 11" descr="http://www.fpl.com/environment/exotic/images/fire_ant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02" y="1753300"/>
            <a:ext cx="2787579" cy="4168581"/>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Lateral view of a worker of the red imported fire ant, Solenopsis invicta B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908" y="1753300"/>
            <a:ext cx="3990148" cy="3291872"/>
          </a:xfrm>
          <a:prstGeom prst="rect">
            <a:avLst/>
          </a:prstGeom>
          <a:noFill/>
          <a:extLst>
            <a:ext uri="{909E8E84-426E-40dd-AFC4-6F175D3DCCD1}">
              <a14:hiddenFill xmlns:a14="http://schemas.microsoft.com/office/drawing/2010/main">
                <a:solidFill>
                  <a:srgbClr val="FFFFFF"/>
                </a:solidFill>
              </a14:hiddenFill>
            </a:ext>
          </a:extLst>
        </p:spPr>
      </p:pic>
      <p:pic>
        <p:nvPicPr>
          <p:cNvPr id="13467"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8" name="HTML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69" name="HTMLHidden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0" name="HTMLHidden3"/>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1" name="HTMLHidden4"/>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2" name="HTMLHidden5"/>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3" name="HTMLHidden6"/>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4" name="HTMLHidden7"/>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75" name="HTMLHidden8"/>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8635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Giant African Land Snail</a:t>
            </a:r>
            <a:endParaRPr lang="en-US" sz="2500" dirty="0"/>
          </a:p>
        </p:txBody>
      </p:sp>
      <p:pic>
        <p:nvPicPr>
          <p:cNvPr id="5124" name="Picture 4" descr="http://assets.inhabitat.com/wp-content/blogs.dir/1/files/2013/04/african-land-snai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805" y="1282330"/>
            <a:ext cx="5867056" cy="440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397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500" dirty="0" smtClean="0"/>
              <a:t>Water Hyacinth</a:t>
            </a:r>
            <a:br>
              <a:rPr lang="en-US" sz="2500" dirty="0" smtClean="0"/>
            </a:br>
            <a:r>
              <a:rPr lang="en-US" sz="2500" dirty="0" smtClean="0"/>
              <a:t>(South America)</a:t>
            </a:r>
            <a:endParaRPr lang="en-US" sz="2500" dirty="0"/>
          </a:p>
        </p:txBody>
      </p:sp>
      <p:pic>
        <p:nvPicPr>
          <p:cNvPr id="3076" name="Picture 4" descr="http://plants.ifas.ufl.edu/manage/sites/default/files/fisheating_creek_infestation_jeff_schard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92" y="1371601"/>
            <a:ext cx="4885992" cy="420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256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219200"/>
          </a:xfrm>
        </p:spPr>
        <p:txBody>
          <a:bodyPr>
            <a:normAutofit/>
          </a:bodyPr>
          <a:lstStyle/>
          <a:p>
            <a:r>
              <a:rPr lang="en-US" sz="2400" dirty="0" smtClean="0"/>
              <a:t>Kudzu               </a:t>
            </a:r>
            <a:r>
              <a:rPr lang="en-US" sz="2400" dirty="0" smtClean="0"/>
              <a:t>		Air Potato	</a:t>
            </a:r>
            <a:r>
              <a:rPr lang="en-US" sz="2400" dirty="0" smtClean="0"/>
              <a:t>                   Skunk </a:t>
            </a:r>
            <a:r>
              <a:rPr lang="en-US" sz="2400" dirty="0" smtClean="0"/>
              <a:t>Vine</a:t>
            </a:r>
            <a:br>
              <a:rPr lang="en-US" sz="2400" dirty="0" smtClean="0"/>
            </a:br>
            <a:endParaRPr lang="en-US" sz="2400" dirty="0"/>
          </a:p>
        </p:txBody>
      </p:sp>
      <p:pic>
        <p:nvPicPr>
          <p:cNvPr id="11266" name="Picture 2" descr="Kudzu"/>
          <p:cNvPicPr>
            <a:picLocks noChangeAspect="1" noChangeArrowheads="1"/>
          </p:cNvPicPr>
          <p:nvPr/>
        </p:nvPicPr>
        <p:blipFill rotWithShape="1">
          <a:blip r:embed="rId2">
            <a:extLst>
              <a:ext uri="{28A0092B-C50C-407E-A947-70E740481C1C}">
                <a14:useLocalDpi xmlns:a14="http://schemas.microsoft.com/office/drawing/2010/main" val="0"/>
              </a:ext>
            </a:extLst>
          </a:blip>
          <a:srcRect l="6486" t="3005" r="14627"/>
          <a:stretch/>
        </p:blipFill>
        <p:spPr bwMode="auto">
          <a:xfrm>
            <a:off x="228600" y="1066800"/>
            <a:ext cx="3020290" cy="27818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ir Pot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066800"/>
            <a:ext cx="2831652" cy="2625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nk Vine"/>
          <p:cNvPicPr>
            <a:picLocks noChangeAspect="1" noChangeArrowheads="1"/>
          </p:cNvPicPr>
          <p:nvPr/>
        </p:nvPicPr>
        <p:blipFill rotWithShape="1">
          <a:blip r:embed="rId4">
            <a:extLst>
              <a:ext uri="{28A0092B-C50C-407E-A947-70E740481C1C}">
                <a14:useLocalDpi xmlns:a14="http://schemas.microsoft.com/office/drawing/2010/main" val="0"/>
              </a:ext>
            </a:extLst>
          </a:blip>
          <a:srcRect l="14625" r="13834"/>
          <a:stretch/>
        </p:blipFill>
        <p:spPr bwMode="auto">
          <a:xfrm>
            <a:off x="6248400" y="1066800"/>
            <a:ext cx="2507673" cy="2625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83134" y="4557473"/>
            <a:ext cx="1577776" cy="707886"/>
          </a:xfrm>
          <a:prstGeom prst="rect">
            <a:avLst/>
          </a:prstGeom>
        </p:spPr>
        <p:txBody>
          <a:bodyPr wrap="none">
            <a:spAutoFit/>
          </a:bodyPr>
          <a:lstStyle/>
          <a:p>
            <a:r>
              <a:rPr lang="en-US" sz="2000" dirty="0" smtClean="0"/>
              <a:t>All </a:t>
            </a:r>
            <a:r>
              <a:rPr lang="en-US" sz="2000" dirty="0"/>
              <a:t>originated </a:t>
            </a:r>
            <a:endParaRPr lang="en-US" sz="2000" dirty="0" smtClean="0"/>
          </a:p>
          <a:p>
            <a:r>
              <a:rPr lang="en-US" sz="2000" dirty="0" smtClean="0"/>
              <a:t>in Asia</a:t>
            </a:r>
            <a:r>
              <a:rPr lang="en-US" sz="2000" dirty="0"/>
              <a:t>	</a:t>
            </a:r>
          </a:p>
        </p:txBody>
      </p:sp>
      <p:pic>
        <p:nvPicPr>
          <p:cNvPr id="11270" name="Picture 6" descr="http://www.nationsonline.org/maps/political_world_map300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6734" y="4114800"/>
            <a:ext cx="4953000" cy="251277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5959134" y="4876024"/>
            <a:ext cx="1524000" cy="76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34734" y="4419600"/>
            <a:ext cx="747596" cy="1015663"/>
          </a:xfrm>
          <a:prstGeom prst="rect">
            <a:avLst/>
          </a:prstGeom>
          <a:noFill/>
        </p:spPr>
        <p:txBody>
          <a:bodyPr wrap="none" rtlCol="0">
            <a:spAutoFit/>
          </a:bodyPr>
          <a:lstStyle/>
          <a:p>
            <a:r>
              <a:rPr lang="en-US" sz="2000" dirty="0" smtClean="0"/>
              <a:t>You </a:t>
            </a:r>
          </a:p>
          <a:p>
            <a:r>
              <a:rPr lang="en-US" sz="2000" dirty="0"/>
              <a:t>a</a:t>
            </a:r>
            <a:r>
              <a:rPr lang="en-US" sz="2000" dirty="0" smtClean="0"/>
              <a:t>re</a:t>
            </a:r>
          </a:p>
          <a:p>
            <a:r>
              <a:rPr lang="en-US" sz="2000" dirty="0"/>
              <a:t>h</a:t>
            </a:r>
            <a:r>
              <a:rPr lang="en-US" sz="2000" dirty="0" smtClean="0"/>
              <a:t>ere!</a:t>
            </a:r>
            <a:endParaRPr lang="en-US" sz="2000" dirty="0"/>
          </a:p>
        </p:txBody>
      </p:sp>
      <p:cxnSp>
        <p:nvCxnSpPr>
          <p:cNvPr id="11" name="Straight Arrow Connector 10"/>
          <p:cNvCxnSpPr/>
          <p:nvPr/>
        </p:nvCxnSpPr>
        <p:spPr>
          <a:xfrm flipV="1">
            <a:off x="1920534" y="4953000"/>
            <a:ext cx="1209440" cy="1434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9454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Brazilian Pepper</a:t>
            </a:r>
            <a:endParaRPr lang="en-US" sz="2500" dirty="0"/>
          </a:p>
        </p:txBody>
      </p:sp>
      <p:pic>
        <p:nvPicPr>
          <p:cNvPr id="8194" name="Picture 2" descr="http://theglobalnaturalist.com/wp-content/uploads/2010/10/Brazilian-Peper_Dixie_Shores-2009-11-21_0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68" y="1417638"/>
            <a:ext cx="5534867" cy="368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62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705525"/>
            <a:ext cx="8153400" cy="5632312"/>
          </a:xfrm>
          <a:prstGeom prst="rect">
            <a:avLst/>
          </a:prstGeom>
          <a:noFill/>
        </p:spPr>
        <p:txBody>
          <a:bodyPr wrap="square" rtlCol="0">
            <a:spAutoFit/>
          </a:bodyPr>
          <a:lstStyle/>
          <a:p>
            <a:r>
              <a:rPr lang="en-US" b="1" dirty="0"/>
              <a:t>Key Concept(s</a:t>
            </a:r>
            <a:r>
              <a:rPr lang="en-US" b="1" dirty="0" smtClean="0"/>
              <a:t>)</a:t>
            </a:r>
          </a:p>
          <a:p>
            <a:pPr marL="285750" lvl="0" indent="-285750">
              <a:buFont typeface="Arial"/>
              <a:buChar char="•"/>
            </a:pPr>
            <a:r>
              <a:rPr lang="en-US" dirty="0"/>
              <a:t>Invasive </a:t>
            </a:r>
            <a:r>
              <a:rPr lang="en-US" dirty="0" smtClean="0"/>
              <a:t>species can have devastating effects on the ecological balance of an ecosystem.  They can outcompete and consume native species and reduce the biodiversity in an ecosystem.</a:t>
            </a:r>
          </a:p>
          <a:p>
            <a:pPr marL="285750" lvl="0" indent="-285750">
              <a:buFont typeface="Arial"/>
              <a:buChar char="•"/>
            </a:pPr>
            <a:r>
              <a:rPr lang="en-US" dirty="0" smtClean="0"/>
              <a:t>Some invasive species are more damaging to native ecosystem that others.    </a:t>
            </a:r>
          </a:p>
          <a:p>
            <a:pPr marL="285750" lvl="0" indent="-285750">
              <a:buFont typeface="Arial"/>
              <a:buChar char="•"/>
            </a:pPr>
            <a:r>
              <a:rPr lang="en-US" dirty="0" smtClean="0"/>
              <a:t>Many species that you may encounter everyday are invasive species.</a:t>
            </a:r>
          </a:p>
          <a:p>
            <a:pPr marL="285750" lvl="0" indent="-285750">
              <a:buFont typeface="Arial"/>
              <a:buChar char="•"/>
            </a:pPr>
            <a:r>
              <a:rPr lang="en-US" dirty="0" smtClean="0"/>
              <a:t>Invasive species can impact economical resources and cost millions in damage and control.   </a:t>
            </a:r>
          </a:p>
          <a:p>
            <a:pPr marL="285750" lvl="0" indent="-285750">
              <a:buFont typeface="Arial"/>
              <a:buChar char="•"/>
            </a:pPr>
            <a:r>
              <a:rPr lang="en-US" dirty="0" smtClean="0"/>
              <a:t>You can take steps to reduce the negative impact of invasive species and prevent new invaders from entering our ecosystems.  </a:t>
            </a:r>
            <a:endParaRPr lang="en-US" dirty="0"/>
          </a:p>
          <a:p>
            <a:pPr marL="285750" indent="-285750">
              <a:buFont typeface="Arial"/>
              <a:buChar char="•"/>
            </a:pPr>
            <a:endParaRPr lang="en-US" b="1" dirty="0" smtClean="0"/>
          </a:p>
          <a:p>
            <a:r>
              <a:rPr lang="en-US" b="1" dirty="0" smtClean="0"/>
              <a:t>Objectives</a:t>
            </a:r>
          </a:p>
          <a:p>
            <a:r>
              <a:rPr lang="en-US" dirty="0" smtClean="0"/>
              <a:t>Students will be able to:</a:t>
            </a:r>
          </a:p>
          <a:p>
            <a:pPr marL="285750" indent="-285750">
              <a:buFont typeface="Arial"/>
              <a:buChar char="•"/>
            </a:pPr>
            <a:r>
              <a:rPr lang="en-US" dirty="0" smtClean="0"/>
              <a:t>Define invasive species.  </a:t>
            </a:r>
          </a:p>
          <a:p>
            <a:pPr marL="285750" indent="-285750">
              <a:buFont typeface="Arial"/>
              <a:buChar char="•"/>
            </a:pPr>
            <a:r>
              <a:rPr lang="en-US" dirty="0" smtClean="0"/>
              <a:t>Name three examples of invasive species that affect their local and/or regional ecology.  </a:t>
            </a:r>
          </a:p>
          <a:p>
            <a:pPr marL="285750" indent="-285750">
              <a:buFont typeface="Arial"/>
              <a:buChar char="•"/>
            </a:pPr>
            <a:r>
              <a:rPr lang="en-US" dirty="0" smtClean="0"/>
              <a:t>Explain one example how invasive species cause damage to existing native ecosystems.  </a:t>
            </a:r>
          </a:p>
          <a:p>
            <a:endParaRPr lang="en-US" dirty="0" smtClean="0"/>
          </a:p>
          <a:p>
            <a:pPr lvl="0"/>
            <a:endParaRPr lang="en-US" dirty="0"/>
          </a:p>
        </p:txBody>
      </p:sp>
      <p:sp>
        <p:nvSpPr>
          <p:cNvPr id="9" name="TextBox 8"/>
          <p:cNvSpPr txBox="1"/>
          <p:nvPr/>
        </p:nvSpPr>
        <p:spPr>
          <a:xfrm>
            <a:off x="1676400" y="343350"/>
            <a:ext cx="5638800" cy="369332"/>
          </a:xfrm>
          <a:prstGeom prst="rect">
            <a:avLst/>
          </a:prstGeom>
          <a:noFill/>
        </p:spPr>
        <p:txBody>
          <a:bodyPr wrap="square" rtlCol="0">
            <a:spAutoFit/>
          </a:bodyPr>
          <a:lstStyle/>
          <a:p>
            <a:pPr algn="ctr"/>
            <a:r>
              <a:rPr lang="en-US" b="1" dirty="0" smtClean="0"/>
              <a:t>Lesson Plan – Invasive Species</a:t>
            </a:r>
            <a:endParaRPr lang="en-US" b="1" dirty="0"/>
          </a:p>
        </p:txBody>
      </p:sp>
    </p:spTree>
    <p:extLst>
      <p:ext uri="{BB962C8B-B14F-4D97-AF65-F5344CB8AC3E}">
        <p14:creationId xmlns:p14="http://schemas.microsoft.com/office/powerpoint/2010/main" val="533395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2.gstatic.com/images?q=tbn:ANd9GcRdsMZOk8uzVPB5JVkPFtzj1FTpeivjrxB1Dcfh-HX_Q7BJ3wwz">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34" t="4687" r="18993"/>
          <a:stretch/>
        </p:blipFill>
        <p:spPr bwMode="auto">
          <a:xfrm>
            <a:off x="533401" y="1343891"/>
            <a:ext cx="2723528" cy="35535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opularmechanics.com/cm/popularmechanics/images/TU/invasive-species-01-0512-lg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343891"/>
            <a:ext cx="45974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655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The Gulf of Mexico Coastal Ocean Observing System created a time series map to show how lionfish are invading the Gulf of Mexico and Caribbean Sea.  </a:t>
            </a:r>
          </a:p>
          <a:p>
            <a:r>
              <a:rPr lang="en-US" sz="2000" dirty="0"/>
              <a:t>https://</a:t>
            </a:r>
            <a:r>
              <a:rPr lang="en-US" sz="2000" dirty="0" err="1"/>
              <a:t>bit.ly</a:t>
            </a:r>
            <a:r>
              <a:rPr lang="en-US" sz="2000" dirty="0"/>
              <a:t>/39J4X84</a:t>
            </a:r>
            <a:endParaRPr lang="en-US" sz="2000" dirty="0"/>
          </a:p>
        </p:txBody>
      </p:sp>
      <p:sp>
        <p:nvSpPr>
          <p:cNvPr id="4" name="Title 1"/>
          <p:cNvSpPr>
            <a:spLocks noGrp="1"/>
          </p:cNvSpPr>
          <p:nvPr>
            <p:ph type="title"/>
          </p:nvPr>
        </p:nvSpPr>
        <p:spPr/>
        <p:txBody>
          <a:bodyPr>
            <a:normAutofit/>
          </a:bodyPr>
          <a:lstStyle/>
          <a:p>
            <a:r>
              <a:rPr lang="en-US" sz="2500" dirty="0" smtClean="0"/>
              <a:t>How has the red lionfish spread throughout the Gulf of Mexico? </a:t>
            </a:r>
            <a:endParaRPr lang="en-US" sz="2500"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354" y="3118793"/>
            <a:ext cx="3251200" cy="2438400"/>
          </a:xfrm>
          <a:prstGeom prst="rect">
            <a:avLst/>
          </a:prstGeom>
        </p:spPr>
      </p:pic>
    </p:spTree>
    <p:extLst>
      <p:ext uri="{BB962C8B-B14F-4D97-AF65-F5344CB8AC3E}">
        <p14:creationId xmlns:p14="http://schemas.microsoft.com/office/powerpoint/2010/main" val="42615279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370065"/>
            <a:ext cx="5638800" cy="369332"/>
          </a:xfrm>
          <a:prstGeom prst="rect">
            <a:avLst/>
          </a:prstGeom>
          <a:noFill/>
        </p:spPr>
        <p:txBody>
          <a:bodyPr wrap="square" rtlCol="0">
            <a:spAutoFit/>
          </a:bodyPr>
          <a:lstStyle/>
          <a:p>
            <a:pPr algn="ctr"/>
            <a:r>
              <a:rPr lang="en-US" b="1" dirty="0" smtClean="0"/>
              <a:t>Activity  – Invasive Species</a:t>
            </a:r>
            <a:endParaRPr lang="en-US" b="1" dirty="0"/>
          </a:p>
        </p:txBody>
      </p:sp>
      <p:sp>
        <p:nvSpPr>
          <p:cNvPr id="6" name="TextBox 5"/>
          <p:cNvSpPr txBox="1"/>
          <p:nvPr/>
        </p:nvSpPr>
        <p:spPr>
          <a:xfrm>
            <a:off x="304800" y="1371600"/>
            <a:ext cx="8305800" cy="646331"/>
          </a:xfrm>
          <a:prstGeom prst="rect">
            <a:avLst/>
          </a:prstGeom>
          <a:noFill/>
        </p:spPr>
        <p:txBody>
          <a:bodyPr wrap="square" rtlCol="0">
            <a:spAutoFit/>
          </a:bodyPr>
          <a:lstStyle/>
          <a:p>
            <a:pPr lvl="0"/>
            <a:endParaRPr lang="en-US" dirty="0" smtClean="0"/>
          </a:p>
          <a:p>
            <a:pPr lvl="0"/>
            <a:endParaRPr lang="en-US" dirty="0"/>
          </a:p>
        </p:txBody>
      </p:sp>
      <p:sp>
        <p:nvSpPr>
          <p:cNvPr id="2" name="TextBox 1"/>
          <p:cNvSpPr txBox="1"/>
          <p:nvPr/>
        </p:nvSpPr>
        <p:spPr>
          <a:xfrm>
            <a:off x="381000" y="1132065"/>
            <a:ext cx="8153400" cy="4801315"/>
          </a:xfrm>
          <a:prstGeom prst="rect">
            <a:avLst/>
          </a:prstGeom>
          <a:noFill/>
        </p:spPr>
        <p:txBody>
          <a:bodyPr wrap="square" rtlCol="0">
            <a:spAutoFit/>
          </a:bodyPr>
          <a:lstStyle/>
          <a:p>
            <a:r>
              <a:rPr lang="en-US" dirty="0" smtClean="0"/>
              <a:t>This activity will demonstrate to students what happens when an invasive species with no natural predators is introduced into an ecosystem.   Some of the negative effects invasive species can have on ecosystems include predation or displacement of native species, a reduction in biodiversity, and an upset in the balance and/or structure of the ecosystem.  </a:t>
            </a:r>
          </a:p>
          <a:p>
            <a:endParaRPr lang="en-US" dirty="0"/>
          </a:p>
          <a:p>
            <a:r>
              <a:rPr lang="en-US" dirty="0" smtClean="0"/>
              <a:t>Materials </a:t>
            </a:r>
          </a:p>
          <a:p>
            <a:endParaRPr lang="en-US" dirty="0" smtClean="0"/>
          </a:p>
          <a:p>
            <a:pPr marL="285750" indent="-285750">
              <a:buFont typeface="Arial"/>
              <a:buChar char="•"/>
            </a:pPr>
            <a:r>
              <a:rPr lang="en-US" dirty="0" smtClean="0"/>
              <a:t>Styrofoam board  (from packaging) or foam crafts board</a:t>
            </a:r>
          </a:p>
          <a:p>
            <a:pPr marL="285750" indent="-285750">
              <a:buFont typeface="Arial"/>
              <a:buChar char="•"/>
            </a:pPr>
            <a:r>
              <a:rPr lang="en-US" dirty="0" smtClean="0"/>
              <a:t>Pipe cleaners (four different colors besides red); 10 each of 4 colors (can be cut pieces) </a:t>
            </a:r>
          </a:p>
          <a:p>
            <a:pPr marL="285750" indent="-285750">
              <a:buFont typeface="Arial"/>
              <a:buChar char="•"/>
            </a:pPr>
            <a:r>
              <a:rPr lang="en-US" dirty="0" smtClean="0"/>
              <a:t>Craft pompom balls (same four colors as pipe cleaners); 12 each of 4 colors</a:t>
            </a:r>
          </a:p>
          <a:p>
            <a:pPr marL="285750" indent="-285750">
              <a:buFont typeface="Arial"/>
              <a:buChar char="•"/>
            </a:pPr>
            <a:r>
              <a:rPr lang="en-US" dirty="0" smtClean="0"/>
              <a:t>Red pipe cleaners (Lionfish)  </a:t>
            </a:r>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r>
              <a:rPr lang="en-US" dirty="0" smtClean="0"/>
              <a:t>     </a:t>
            </a:r>
            <a:endParaRPr lang="en-US" dirty="0"/>
          </a:p>
        </p:txBody>
      </p:sp>
    </p:spTree>
    <p:extLst>
      <p:ext uri="{BB962C8B-B14F-4D97-AF65-F5344CB8AC3E}">
        <p14:creationId xmlns:p14="http://schemas.microsoft.com/office/powerpoint/2010/main" val="341146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What will we do?</a:t>
            </a:r>
            <a:endParaRPr lang="en-US" sz="2500" dirty="0"/>
          </a:p>
        </p:txBody>
      </p:sp>
      <p:sp>
        <p:nvSpPr>
          <p:cNvPr id="3" name="Content Placeholder 2"/>
          <p:cNvSpPr>
            <a:spLocks noGrp="1"/>
          </p:cNvSpPr>
          <p:nvPr>
            <p:ph idx="1"/>
          </p:nvPr>
        </p:nvSpPr>
        <p:spPr>
          <a:xfrm>
            <a:off x="457200" y="1295400"/>
            <a:ext cx="3200400" cy="5105400"/>
          </a:xfrm>
        </p:spPr>
        <p:txBody>
          <a:bodyPr>
            <a:normAutofit/>
          </a:bodyPr>
          <a:lstStyle/>
          <a:p>
            <a:r>
              <a:rPr lang="en-US" sz="2000" dirty="0" smtClean="0"/>
              <a:t>Build an ecosystem</a:t>
            </a:r>
          </a:p>
          <a:p>
            <a:r>
              <a:rPr lang="en-US" sz="2000" dirty="0" smtClean="0"/>
              <a:t>Introduce an invasive species</a:t>
            </a:r>
          </a:p>
          <a:p>
            <a:r>
              <a:rPr lang="en-US" sz="2000" dirty="0" smtClean="0"/>
              <a:t>Obliterate your ecosystem!</a:t>
            </a:r>
            <a:endParaRPr lang="en-US"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403570"/>
            <a:ext cx="3810000" cy="5270118"/>
          </a:xfrm>
          <a:prstGeom prst="rect">
            <a:avLst/>
          </a:prstGeom>
        </p:spPr>
      </p:pic>
      <p:sp>
        <p:nvSpPr>
          <p:cNvPr id="8" name="TextBox 7"/>
          <p:cNvSpPr txBox="1"/>
          <p:nvPr/>
        </p:nvSpPr>
        <p:spPr>
          <a:xfrm>
            <a:off x="457200" y="3640356"/>
            <a:ext cx="3133578" cy="1631216"/>
          </a:xfrm>
          <a:prstGeom prst="rect">
            <a:avLst/>
          </a:prstGeom>
          <a:noFill/>
        </p:spPr>
        <p:txBody>
          <a:bodyPr wrap="square" rtlCol="0">
            <a:spAutoFit/>
          </a:bodyPr>
          <a:lstStyle/>
          <a:p>
            <a:r>
              <a:rPr lang="en-US" sz="2000" dirty="0" smtClean="0">
                <a:solidFill>
                  <a:srgbClr val="FF0000"/>
                </a:solidFill>
              </a:rPr>
              <a:t>Note:  a colorful ecosystem</a:t>
            </a:r>
          </a:p>
          <a:p>
            <a:r>
              <a:rPr lang="en-US" sz="2000" dirty="0">
                <a:solidFill>
                  <a:srgbClr val="FF0000"/>
                </a:solidFill>
              </a:rPr>
              <a:t>h</a:t>
            </a:r>
            <a:r>
              <a:rPr lang="en-US" sz="2000" dirty="0" smtClean="0">
                <a:solidFill>
                  <a:srgbClr val="FF0000"/>
                </a:solidFill>
              </a:rPr>
              <a:t>as a lot of biodiversity</a:t>
            </a:r>
          </a:p>
          <a:p>
            <a:r>
              <a:rPr lang="en-US" sz="2000" dirty="0" smtClean="0">
                <a:solidFill>
                  <a:srgbClr val="FF0000"/>
                </a:solidFill>
              </a:rPr>
              <a:t>(variety of life).  It is a good sign of a </a:t>
            </a:r>
            <a:r>
              <a:rPr lang="en-US" sz="2000" dirty="0" smtClean="0">
                <a:solidFill>
                  <a:srgbClr val="FF0000"/>
                </a:solidFill>
              </a:rPr>
              <a:t>healthy environment</a:t>
            </a:r>
            <a:r>
              <a:rPr lang="en-US" sz="2000" dirty="0" smtClean="0">
                <a:solidFill>
                  <a:srgbClr val="FF0000"/>
                </a:solidFill>
              </a:rPr>
              <a:t>! </a:t>
            </a:r>
            <a:endParaRPr lang="en-US" sz="2000" dirty="0">
              <a:solidFill>
                <a:srgbClr val="FF0000"/>
              </a:solidFill>
            </a:endParaRPr>
          </a:p>
        </p:txBody>
      </p:sp>
    </p:spTree>
    <p:extLst>
      <p:ext uri="{BB962C8B-B14F-4D97-AF65-F5344CB8AC3E}">
        <p14:creationId xmlns:p14="http://schemas.microsoft.com/office/powerpoint/2010/main" val="27331846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500" dirty="0" smtClean="0"/>
              <a:t>Build your ecosystem</a:t>
            </a:r>
            <a:endParaRPr lang="en-US" sz="2500" dirty="0"/>
          </a:p>
        </p:txBody>
      </p:sp>
      <p:sp>
        <p:nvSpPr>
          <p:cNvPr id="3" name="Content Placeholder 2"/>
          <p:cNvSpPr>
            <a:spLocks noGrp="1"/>
          </p:cNvSpPr>
          <p:nvPr>
            <p:ph idx="1"/>
          </p:nvPr>
        </p:nvSpPr>
        <p:spPr>
          <a:xfrm>
            <a:off x="457199" y="914400"/>
            <a:ext cx="8534401" cy="4525963"/>
          </a:xfrm>
        </p:spPr>
        <p:txBody>
          <a:bodyPr>
            <a:normAutofit/>
          </a:bodyPr>
          <a:lstStyle/>
          <a:p>
            <a:r>
              <a:rPr lang="en-US" sz="2000" dirty="0" smtClean="0">
                <a:solidFill>
                  <a:srgbClr val="00B050"/>
                </a:solidFill>
              </a:rPr>
              <a:t>Use 10 each of four different color pipe cleaners to make a healthy ecosystem.  Each color represents a species in your system.  </a:t>
            </a:r>
          </a:p>
          <a:p>
            <a:r>
              <a:rPr lang="en-US" sz="2000" dirty="0" smtClean="0">
                <a:solidFill>
                  <a:srgbClr val="0070C0"/>
                </a:solidFill>
              </a:rPr>
              <a:t>Place 12 each of four different color pompoms (same colors as your pipe cleaners) on the board.  Each pompom represents food for the species that has the same pipe cleaner color</a:t>
            </a:r>
            <a:endParaRPr lang="en-US" sz="2000" dirty="0">
              <a:solidFill>
                <a:srgbClr val="0070C0"/>
              </a:solidFill>
            </a:endParaRPr>
          </a:p>
        </p:txBody>
      </p:sp>
      <p:sp>
        <p:nvSpPr>
          <p:cNvPr id="7" name="Rectangle 6"/>
          <p:cNvSpPr/>
          <p:nvPr/>
        </p:nvSpPr>
        <p:spPr>
          <a:xfrm>
            <a:off x="6886541" y="2622296"/>
            <a:ext cx="1800259" cy="3139321"/>
          </a:xfrm>
          <a:prstGeom prst="rect">
            <a:avLst/>
          </a:prstGeom>
        </p:spPr>
        <p:txBody>
          <a:bodyPr wrap="square">
            <a:spAutoFit/>
          </a:bodyPr>
          <a:lstStyle/>
          <a:p>
            <a:r>
              <a:rPr lang="en-US" dirty="0" smtClean="0"/>
              <a:t>For </a:t>
            </a:r>
            <a:r>
              <a:rPr lang="en-US" dirty="0"/>
              <a:t>example, if you use a blue pipe cleaner to represent a bottlenose dolphin, than a blue pompom might be a favorite fish (e.g., sardines, anchovy, mullet). </a:t>
            </a:r>
          </a:p>
        </p:txBody>
      </p:sp>
      <p:pic>
        <p:nvPicPr>
          <p:cNvPr id="14338" name="Picture 2" descr="http://cdn2.arkive.org/media/92/922BF308-6CC4-4C6A-84F4-F9A744142A01/Presentation.Large/Thicklip-mullet-being-eaten-by-a-bottlenose-dolphin.jpg"/>
          <p:cNvPicPr>
            <a:picLocks noChangeAspect="1" noChangeArrowheads="1"/>
          </p:cNvPicPr>
          <p:nvPr/>
        </p:nvPicPr>
        <p:blipFill rotWithShape="1">
          <a:blip r:embed="rId2">
            <a:extLst>
              <a:ext uri="{28A0092B-C50C-407E-A947-70E740481C1C}">
                <a14:useLocalDpi xmlns:a14="http://schemas.microsoft.com/office/drawing/2010/main" val="0"/>
              </a:ext>
            </a:extLst>
          </a:blip>
          <a:srcRect l="6729" t="17029" r="18738" b="20860"/>
          <a:stretch/>
        </p:blipFill>
        <p:spPr bwMode="auto">
          <a:xfrm>
            <a:off x="854237" y="2622296"/>
            <a:ext cx="5512544" cy="306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3392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500" dirty="0" smtClean="0"/>
              <a:t>Invasive Species Attack!</a:t>
            </a:r>
            <a:endParaRPr lang="en-US" sz="2500" dirty="0"/>
          </a:p>
        </p:txBody>
      </p:sp>
      <p:sp>
        <p:nvSpPr>
          <p:cNvPr id="3" name="Content Placeholder 2"/>
          <p:cNvSpPr>
            <a:spLocks noGrp="1"/>
          </p:cNvSpPr>
          <p:nvPr>
            <p:ph idx="1"/>
          </p:nvPr>
        </p:nvSpPr>
        <p:spPr>
          <a:xfrm>
            <a:off x="457200" y="838200"/>
            <a:ext cx="8229600" cy="4525963"/>
          </a:xfrm>
        </p:spPr>
        <p:txBody>
          <a:bodyPr>
            <a:noAutofit/>
          </a:bodyPr>
          <a:lstStyle/>
          <a:p>
            <a:r>
              <a:rPr lang="en-US" sz="2000" dirty="0" smtClean="0"/>
              <a:t>Red pipe cleaners represent our invasive species (lionfish)</a:t>
            </a:r>
            <a:r>
              <a:rPr lang="en-US" sz="2000" dirty="0" smtClean="0"/>
              <a:t>.</a:t>
            </a:r>
            <a:endParaRPr lang="en-US" sz="2000" dirty="0" smtClean="0"/>
          </a:p>
          <a:p>
            <a:r>
              <a:rPr lang="en-US" sz="2000" dirty="0" smtClean="0"/>
              <a:t>Each round, I will tell you how many invasive lionfish (red pipe cleaners) to add</a:t>
            </a:r>
            <a:r>
              <a:rPr lang="en-US" sz="2000" dirty="0" smtClean="0"/>
              <a:t>.</a:t>
            </a:r>
            <a:endParaRPr lang="en-US" sz="2000" dirty="0" smtClean="0"/>
          </a:p>
          <a:p>
            <a:r>
              <a:rPr lang="en-US" sz="2000" dirty="0" smtClean="0"/>
              <a:t>Every time you add lionfish, you must remove at least that many pompoms of the color or colors I call.    </a:t>
            </a:r>
          </a:p>
          <a:p>
            <a:r>
              <a:rPr lang="en-US" sz="2000" dirty="0" smtClean="0"/>
              <a:t>Sometimes it will be the same number of pompoms and other times it will be more pompoms (because lionfish have voracious appetites!  Also, the invasive species can directly ‘eat’ a pipe cleaner of another color!  </a:t>
            </a:r>
          </a:p>
          <a:p>
            <a:r>
              <a:rPr lang="en-US" sz="2000" dirty="0" smtClean="0"/>
              <a:t>When ALL the pompoms of a particular color are ‘eaten’ by the invasive species, you must remove all the pipe cleaners of that color from the Styrofoam board (no food=death!</a:t>
            </a:r>
            <a:r>
              <a:rPr lang="en-US" sz="2000" dirty="0" smtClean="0"/>
              <a:t>)</a:t>
            </a:r>
            <a:endParaRPr lang="en-US" sz="2000" dirty="0" smtClean="0"/>
          </a:p>
          <a:p>
            <a:pPr marL="0" indent="0">
              <a:buNone/>
            </a:pPr>
            <a:r>
              <a:rPr lang="en-US" sz="2000" dirty="0" smtClean="0">
                <a:solidFill>
                  <a:srgbClr val="FF0000"/>
                </a:solidFill>
              </a:rPr>
              <a:t>Who will have the last non-invasive species on their Styrofoam board?    </a:t>
            </a:r>
          </a:p>
        </p:txBody>
      </p:sp>
    </p:spTree>
    <p:extLst>
      <p:ext uri="{BB962C8B-B14F-4D97-AF65-F5344CB8AC3E}">
        <p14:creationId xmlns:p14="http://schemas.microsoft.com/office/powerpoint/2010/main" val="16770003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Ecosystem Obliterated!</a:t>
            </a:r>
            <a:endParaRPr lang="en-US" sz="2500" dirty="0"/>
          </a:p>
        </p:txBody>
      </p:sp>
      <p:sp>
        <p:nvSpPr>
          <p:cNvPr id="3" name="Content Placeholder 2"/>
          <p:cNvSpPr>
            <a:spLocks noGrp="1"/>
          </p:cNvSpPr>
          <p:nvPr>
            <p:ph idx="1"/>
          </p:nvPr>
        </p:nvSpPr>
        <p:spPr/>
        <p:txBody>
          <a:bodyPr/>
          <a:lstStyle/>
          <a:p>
            <a:r>
              <a:rPr lang="en-US" sz="2000" dirty="0" smtClean="0"/>
              <a:t>Biodiversity </a:t>
            </a:r>
            <a:r>
              <a:rPr lang="en-US" sz="2000" dirty="0"/>
              <a:t>will eventually disappear and you will be left with only invasive species.  </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5000" r="22857"/>
          <a:stretch/>
        </p:blipFill>
        <p:spPr>
          <a:xfrm>
            <a:off x="2438399" y="2447905"/>
            <a:ext cx="4324243" cy="3549414"/>
          </a:xfrm>
          <a:prstGeom prst="rect">
            <a:avLst/>
          </a:prstGeom>
        </p:spPr>
      </p:pic>
    </p:spTree>
    <p:extLst>
      <p:ext uri="{BB962C8B-B14F-4D97-AF65-F5344CB8AC3E}">
        <p14:creationId xmlns:p14="http://schemas.microsoft.com/office/powerpoint/2010/main" val="36106798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Some of the Gulf’s threatened and endangered species</a:t>
            </a:r>
            <a:endParaRPr lang="en-US" sz="2500" dirty="0"/>
          </a:p>
        </p:txBody>
      </p:sp>
      <p:sp>
        <p:nvSpPr>
          <p:cNvPr id="3" name="Content Placeholder 2"/>
          <p:cNvSpPr>
            <a:spLocks noGrp="1"/>
          </p:cNvSpPr>
          <p:nvPr>
            <p:ph idx="1"/>
          </p:nvPr>
        </p:nvSpPr>
        <p:spPr>
          <a:xfrm>
            <a:off x="300846" y="1121845"/>
            <a:ext cx="8915400" cy="5181600"/>
          </a:xfrm>
        </p:spPr>
        <p:txBody>
          <a:bodyPr>
            <a:normAutofit lnSpcReduction="10000"/>
          </a:bodyPr>
          <a:lstStyle/>
          <a:p>
            <a:r>
              <a:rPr lang="en-US" sz="2000" dirty="0" smtClean="0"/>
              <a:t>Invertebrates</a:t>
            </a:r>
          </a:p>
          <a:p>
            <a:pPr lvl="1"/>
            <a:r>
              <a:rPr lang="en-US" sz="2000" dirty="0" smtClean="0"/>
              <a:t>Coral:  </a:t>
            </a:r>
            <a:r>
              <a:rPr lang="en-US" sz="2000" i="1" dirty="0" err="1" smtClean="0"/>
              <a:t>Acropora</a:t>
            </a:r>
            <a:r>
              <a:rPr lang="en-US" sz="2000" i="1" dirty="0" smtClean="0"/>
              <a:t>  </a:t>
            </a:r>
            <a:r>
              <a:rPr lang="en-US" sz="2000" i="1" dirty="0" err="1" smtClean="0"/>
              <a:t>cervicornis</a:t>
            </a:r>
            <a:r>
              <a:rPr lang="en-US" sz="2000" i="1" dirty="0" smtClean="0"/>
              <a:t> </a:t>
            </a:r>
            <a:r>
              <a:rPr lang="en-US" sz="2000" dirty="0" smtClean="0"/>
              <a:t>(</a:t>
            </a:r>
            <a:r>
              <a:rPr lang="en-US" sz="2000" dirty="0" err="1" smtClean="0"/>
              <a:t>Staghorn</a:t>
            </a:r>
            <a:r>
              <a:rPr lang="en-US" sz="2000" dirty="0" smtClean="0"/>
              <a:t> Coral</a:t>
            </a:r>
            <a:r>
              <a:rPr lang="en-US" sz="2000" dirty="0"/>
              <a:t>)</a:t>
            </a:r>
            <a:r>
              <a:rPr lang="en-US" sz="2000" i="1" dirty="0" smtClean="0"/>
              <a:t>, </a:t>
            </a:r>
            <a:r>
              <a:rPr lang="en-US" sz="2000" i="1" dirty="0" err="1" smtClean="0"/>
              <a:t>Acropora</a:t>
            </a:r>
            <a:r>
              <a:rPr lang="en-US" sz="2000" i="1" dirty="0" smtClean="0"/>
              <a:t>  </a:t>
            </a:r>
            <a:r>
              <a:rPr lang="en-US" sz="2000" i="1" dirty="0" err="1" smtClean="0"/>
              <a:t>palmata</a:t>
            </a:r>
            <a:r>
              <a:rPr lang="en-US" sz="2000" dirty="0" smtClean="0"/>
              <a:t> (Elkhorn   	         Coral)</a:t>
            </a:r>
          </a:p>
          <a:p>
            <a:r>
              <a:rPr lang="en-US" sz="2000" dirty="0" smtClean="0"/>
              <a:t>Birds</a:t>
            </a:r>
          </a:p>
          <a:p>
            <a:pPr lvl="1"/>
            <a:r>
              <a:rPr lang="en-US" sz="2000" dirty="0"/>
              <a:t>Bald eagle, Mississippi </a:t>
            </a:r>
            <a:r>
              <a:rPr lang="en-US" sz="2000" dirty="0" err="1"/>
              <a:t>sandhill</a:t>
            </a:r>
            <a:r>
              <a:rPr lang="en-US" sz="2000" dirty="0"/>
              <a:t> crane, whooping crane, piping </a:t>
            </a:r>
            <a:r>
              <a:rPr lang="en-US" sz="2000" dirty="0" smtClean="0"/>
              <a:t>plover, brown pelican</a:t>
            </a:r>
            <a:endParaRPr lang="en-US" sz="2000" dirty="0"/>
          </a:p>
          <a:p>
            <a:r>
              <a:rPr lang="en-US" sz="2000" dirty="0" smtClean="0"/>
              <a:t>Sea turtles</a:t>
            </a:r>
          </a:p>
          <a:p>
            <a:pPr lvl="1"/>
            <a:r>
              <a:rPr lang="en-US" sz="2000" dirty="0" smtClean="0"/>
              <a:t>Kemp’s Ridley, Green, Hawksbill, Leatherback and Loggerhead turtles </a:t>
            </a:r>
          </a:p>
          <a:p>
            <a:r>
              <a:rPr lang="en-US" sz="2000" dirty="0" smtClean="0"/>
              <a:t>Mammals</a:t>
            </a:r>
          </a:p>
          <a:p>
            <a:pPr lvl="1"/>
            <a:r>
              <a:rPr lang="en-US" sz="2000" dirty="0" smtClean="0"/>
              <a:t>Marine:  Blue , Fin, Humpback, </a:t>
            </a:r>
            <a:r>
              <a:rPr lang="en-US" sz="2000" dirty="0" err="1" smtClean="0"/>
              <a:t>Minke</a:t>
            </a:r>
            <a:r>
              <a:rPr lang="en-US" sz="2000" dirty="0" smtClean="0"/>
              <a:t>, Sperm, </a:t>
            </a:r>
            <a:r>
              <a:rPr lang="en-US" sz="2000" dirty="0" err="1" smtClean="0"/>
              <a:t>Sei</a:t>
            </a:r>
            <a:r>
              <a:rPr lang="en-US" sz="2000" dirty="0" smtClean="0"/>
              <a:t>, and Right whales; West Indian Manatee </a:t>
            </a:r>
          </a:p>
          <a:p>
            <a:pPr lvl="1"/>
            <a:r>
              <a:rPr lang="en-US" sz="2000" dirty="0" smtClean="0"/>
              <a:t>Terrestrial:  AL beach mouse, FL panther, FL salt marsh vole, LA black bear, </a:t>
            </a:r>
            <a:r>
              <a:rPr lang="en-US" sz="2000" dirty="0" err="1" smtClean="0"/>
              <a:t>Perdido</a:t>
            </a:r>
            <a:r>
              <a:rPr lang="en-US" sz="2000" dirty="0" smtClean="0"/>
              <a:t> Key beach mouse, puma</a:t>
            </a:r>
          </a:p>
          <a:p>
            <a:r>
              <a:rPr lang="en-US" sz="2000" dirty="0" smtClean="0"/>
              <a:t>Fish</a:t>
            </a:r>
          </a:p>
          <a:p>
            <a:pPr lvl="1"/>
            <a:r>
              <a:rPr lang="en-US" sz="2000" dirty="0" smtClean="0"/>
              <a:t>Nassau grouper, Gulf sturgeon ,</a:t>
            </a:r>
            <a:r>
              <a:rPr lang="en-US" sz="2000" dirty="0" err="1" smtClean="0"/>
              <a:t>smalltooth</a:t>
            </a:r>
            <a:r>
              <a:rPr lang="en-US" sz="2000" dirty="0" smtClean="0"/>
              <a:t> sawfish</a:t>
            </a:r>
          </a:p>
          <a:p>
            <a:pPr marL="0" indent="0">
              <a:buNone/>
            </a:pPr>
            <a:endParaRPr lang="en-US" sz="1800" dirty="0" smtClean="0"/>
          </a:p>
          <a:p>
            <a:endParaRPr lang="en-US" sz="1800" dirty="0" smtClean="0"/>
          </a:p>
        </p:txBody>
      </p:sp>
    </p:spTree>
    <p:extLst>
      <p:ext uri="{BB962C8B-B14F-4D97-AF65-F5344CB8AC3E}">
        <p14:creationId xmlns:p14="http://schemas.microsoft.com/office/powerpoint/2010/main" val="29249876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3.gstatic.com/images?q=tbn:ANd9GcQvarqqbYoiUh8v4nNg6wOO5CvvIoE7bx0yaIimyBIfKpXx2Xaga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24648"/>
            <a:ext cx="3810000" cy="4213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6304" y="292250"/>
            <a:ext cx="7523791" cy="1754326"/>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What will you do to keep </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out the invaders?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4494659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500" dirty="0" smtClean="0"/>
              <a:t>How can you minimize the unintentional introduction of invasive species?</a:t>
            </a:r>
            <a:endParaRPr lang="en-US" sz="2500" dirty="0"/>
          </a:p>
        </p:txBody>
      </p:sp>
      <p:sp>
        <p:nvSpPr>
          <p:cNvPr id="3" name="Content Placeholder 2"/>
          <p:cNvSpPr>
            <a:spLocks noGrp="1"/>
          </p:cNvSpPr>
          <p:nvPr>
            <p:ph idx="1"/>
          </p:nvPr>
        </p:nvSpPr>
        <p:spPr/>
        <p:txBody>
          <a:bodyPr>
            <a:normAutofit/>
          </a:bodyPr>
          <a:lstStyle/>
          <a:p>
            <a:r>
              <a:rPr lang="en-US" sz="2000" dirty="0" smtClean="0"/>
              <a:t>Maritime Industry</a:t>
            </a:r>
          </a:p>
          <a:p>
            <a:pPr lvl="1"/>
            <a:r>
              <a:rPr lang="en-US" sz="2000" dirty="0" smtClean="0"/>
              <a:t>Ballast water</a:t>
            </a:r>
          </a:p>
          <a:p>
            <a:pPr lvl="1"/>
            <a:r>
              <a:rPr lang="en-US" sz="2000" dirty="0" smtClean="0"/>
              <a:t>Transport on the hulls of ships</a:t>
            </a:r>
          </a:p>
          <a:p>
            <a:r>
              <a:rPr lang="en-US" sz="2000" dirty="0" smtClean="0"/>
              <a:t>Escape from fish farms</a:t>
            </a:r>
          </a:p>
          <a:p>
            <a:r>
              <a:rPr lang="en-US" sz="2000" dirty="0" smtClean="0"/>
              <a:t>Opening of canals and waterways</a:t>
            </a:r>
          </a:p>
          <a:p>
            <a:r>
              <a:rPr lang="en-US" sz="2000" dirty="0" smtClean="0"/>
              <a:t>Use of live bait</a:t>
            </a:r>
          </a:p>
          <a:p>
            <a:r>
              <a:rPr lang="en-US" sz="2000" dirty="0" smtClean="0"/>
              <a:t>Release from aquariums/homes</a:t>
            </a:r>
          </a:p>
          <a:p>
            <a:r>
              <a:rPr lang="en-US" sz="2000" dirty="0" smtClean="0"/>
              <a:t>Release from fish trade/fish stocking </a:t>
            </a:r>
          </a:p>
          <a:p>
            <a:r>
              <a:rPr lang="en-US" sz="2000" dirty="0" smtClean="0"/>
              <a:t>Recreational boating</a:t>
            </a:r>
          </a:p>
          <a:p>
            <a:r>
              <a:rPr lang="en-US" sz="2000" dirty="0" smtClean="0"/>
              <a:t>Transport of agricultural products</a:t>
            </a:r>
          </a:p>
          <a:p>
            <a:r>
              <a:rPr lang="en-US" sz="2000" dirty="0" smtClean="0"/>
              <a:t>Exotic pet trade industry</a:t>
            </a:r>
            <a:endParaRPr lang="en-US" sz="2000"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88" t="64346" r="38849" b="14769"/>
          <a:stretch/>
        </p:blipFill>
        <p:spPr bwMode="auto">
          <a:xfrm>
            <a:off x="5791200" y="3762804"/>
            <a:ext cx="3124201" cy="206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540" y="936440"/>
            <a:ext cx="2209801" cy="314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191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002435"/>
            <a:ext cx="8153400" cy="5355313"/>
          </a:xfrm>
          <a:prstGeom prst="rect">
            <a:avLst/>
          </a:prstGeom>
          <a:noFill/>
        </p:spPr>
        <p:txBody>
          <a:bodyPr wrap="square" rtlCol="0">
            <a:spAutoFit/>
          </a:bodyPr>
          <a:lstStyle/>
          <a:p>
            <a:r>
              <a:rPr lang="en-US" b="1" dirty="0" smtClean="0"/>
              <a:t>Objectives</a:t>
            </a:r>
          </a:p>
          <a:p>
            <a:r>
              <a:rPr lang="en-US" dirty="0" smtClean="0"/>
              <a:t>Students will be able to:</a:t>
            </a:r>
          </a:p>
          <a:p>
            <a:pPr marL="285750" indent="-285750">
              <a:buFont typeface="Arial"/>
              <a:buChar char="•"/>
            </a:pPr>
            <a:r>
              <a:rPr lang="en-US" dirty="0" smtClean="0"/>
              <a:t>Name two ways they can help reduce the negative impact of invasive species and prevent the introduction of native species into our ecosystems.    </a:t>
            </a:r>
          </a:p>
          <a:p>
            <a:pPr marL="285750" indent="-285750">
              <a:buFont typeface="Arial"/>
              <a:buChar char="•"/>
            </a:pPr>
            <a:endParaRPr lang="en-US" dirty="0"/>
          </a:p>
          <a:p>
            <a:r>
              <a:rPr lang="en-US" b="1" dirty="0" smtClean="0"/>
              <a:t>Resources </a:t>
            </a:r>
          </a:p>
          <a:p>
            <a:endParaRPr lang="en-US" dirty="0" smtClean="0"/>
          </a:p>
          <a:p>
            <a:r>
              <a:rPr lang="en-US" dirty="0" smtClean="0"/>
              <a:t>Ecological information, species profiles, and regulations </a:t>
            </a:r>
            <a:endParaRPr lang="en-US" dirty="0"/>
          </a:p>
          <a:p>
            <a:r>
              <a:rPr lang="en-US" dirty="0">
                <a:hlinkClick r:id="rId2"/>
              </a:rPr>
              <a:t>https://www.invasivespeciesinfo.gov/aquatics/</a:t>
            </a:r>
            <a:r>
              <a:rPr lang="en-US" dirty="0" smtClean="0">
                <a:hlinkClick r:id="rId2"/>
              </a:rPr>
              <a:t>main.shtml</a:t>
            </a:r>
            <a:r>
              <a:rPr lang="en-US" dirty="0" smtClean="0"/>
              <a:t> </a:t>
            </a:r>
          </a:p>
          <a:p>
            <a:endParaRPr lang="en-US" dirty="0" smtClean="0"/>
          </a:p>
          <a:p>
            <a:r>
              <a:rPr lang="en-US" dirty="0" smtClean="0"/>
              <a:t>National Wildlife Federation: Information, species, how to help</a:t>
            </a:r>
            <a:endParaRPr lang="en-US" dirty="0"/>
          </a:p>
          <a:p>
            <a:r>
              <a:rPr lang="en-US" dirty="0">
                <a:hlinkClick r:id="rId3"/>
              </a:rPr>
              <a:t>http://www.nwf.org/Wildlife/Threats-to-Wildlife/Invasive-</a:t>
            </a:r>
            <a:r>
              <a:rPr lang="en-US" dirty="0" smtClean="0">
                <a:hlinkClick r:id="rId3"/>
              </a:rPr>
              <a:t>Species.aspx</a:t>
            </a:r>
            <a:endParaRPr lang="en-US" dirty="0" smtClean="0"/>
          </a:p>
          <a:p>
            <a:endParaRPr lang="en-US" dirty="0" smtClean="0"/>
          </a:p>
          <a:p>
            <a:r>
              <a:rPr lang="en-US" dirty="0" smtClean="0"/>
              <a:t>GCOOS </a:t>
            </a:r>
            <a:r>
              <a:rPr lang="en-US" dirty="0"/>
              <a:t>Lionfish and Tiger Shrimp interactive maps</a:t>
            </a:r>
          </a:p>
          <a:p>
            <a:r>
              <a:rPr lang="en-US" dirty="0">
                <a:hlinkClick r:id="rId4"/>
              </a:rPr>
              <a:t>https://bit.ly/3bSbxLi</a:t>
            </a:r>
            <a:endParaRPr lang="en-US" dirty="0"/>
          </a:p>
          <a:p>
            <a:r>
              <a:rPr lang="en-US" dirty="0">
                <a:hlinkClick r:id="rId5"/>
              </a:rPr>
              <a:t>https://bit.ly/39J4X84</a:t>
            </a:r>
            <a:endParaRPr lang="en-US" dirty="0"/>
          </a:p>
          <a:p>
            <a:endParaRPr lang="en-US" dirty="0" smtClean="0"/>
          </a:p>
          <a:p>
            <a:endParaRPr lang="en-US" dirty="0" smtClean="0"/>
          </a:p>
          <a:p>
            <a:pPr lvl="0"/>
            <a:endParaRPr lang="en-US" dirty="0"/>
          </a:p>
        </p:txBody>
      </p:sp>
      <p:sp>
        <p:nvSpPr>
          <p:cNvPr id="9" name="TextBox 8"/>
          <p:cNvSpPr txBox="1"/>
          <p:nvPr/>
        </p:nvSpPr>
        <p:spPr>
          <a:xfrm>
            <a:off x="1676400" y="508300"/>
            <a:ext cx="5638800" cy="369332"/>
          </a:xfrm>
          <a:prstGeom prst="rect">
            <a:avLst/>
          </a:prstGeom>
          <a:noFill/>
        </p:spPr>
        <p:txBody>
          <a:bodyPr wrap="square" rtlCol="0">
            <a:spAutoFit/>
          </a:bodyPr>
          <a:lstStyle/>
          <a:p>
            <a:pPr algn="ctr"/>
            <a:r>
              <a:rPr lang="en-US" b="1" dirty="0" smtClean="0"/>
              <a:t>Lesson Plan – Invasive Species</a:t>
            </a:r>
            <a:endParaRPr lang="en-US" b="1" dirty="0"/>
          </a:p>
        </p:txBody>
      </p:sp>
    </p:spTree>
    <p:extLst>
      <p:ext uri="{BB962C8B-B14F-4D97-AF65-F5344CB8AC3E}">
        <p14:creationId xmlns:p14="http://schemas.microsoft.com/office/powerpoint/2010/main" val="351153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285920"/>
            <a:ext cx="7620000" cy="2308324"/>
          </a:xfrm>
          <a:prstGeom prst="rect">
            <a:avLst/>
          </a:prstGeom>
        </p:spPr>
        <p:txBody>
          <a:bodyPr wrap="square">
            <a:spAutoFit/>
          </a:bodyPr>
          <a:lstStyle/>
          <a:p>
            <a:r>
              <a:rPr lang="en-US" b="1" dirty="0"/>
              <a:t>Acknowledgements</a:t>
            </a:r>
          </a:p>
          <a:p>
            <a:endParaRPr lang="en-US" dirty="0"/>
          </a:p>
          <a:p>
            <a:r>
              <a:rPr lang="en-US" dirty="0" smtClean="0"/>
              <a:t>Lesson </a:t>
            </a:r>
            <a:r>
              <a:rPr lang="en-US" dirty="0"/>
              <a:t>developed by Dr. Chris </a:t>
            </a:r>
            <a:r>
              <a:rPr lang="en-US" dirty="0" err="1"/>
              <a:t>Simoniello</a:t>
            </a:r>
            <a:r>
              <a:rPr lang="en-US" dirty="0"/>
              <a:t> for Bay Point </a:t>
            </a:r>
            <a:r>
              <a:rPr lang="en-US" dirty="0" smtClean="0"/>
              <a:t>Elementary.</a:t>
            </a:r>
            <a:r>
              <a:rPr lang="en-US" dirty="0"/>
              <a:t>  Standards-cross-referencing and formatting by Grant Craig</a:t>
            </a:r>
            <a:r>
              <a:rPr lang="en-US" dirty="0" smtClean="0"/>
              <a:t>.</a:t>
            </a:r>
          </a:p>
          <a:p>
            <a:endParaRPr lang="en-US" dirty="0" smtClean="0"/>
          </a:p>
          <a:p>
            <a:endParaRPr lang="en-US" dirty="0"/>
          </a:p>
          <a:p>
            <a:r>
              <a:rPr lang="en-US" dirty="0" smtClean="0"/>
              <a:t>Questions</a:t>
            </a:r>
            <a:r>
              <a:rPr lang="en-US" dirty="0"/>
              <a:t>, comments, edits?  Contact Dr. Chris:  </a:t>
            </a:r>
            <a:r>
              <a:rPr lang="en-US" dirty="0">
                <a:hlinkClick r:id="rId2"/>
              </a:rPr>
              <a:t>chris.Simoniello@gcoos.org</a:t>
            </a:r>
            <a:endParaRPr lang="en-US" dirty="0"/>
          </a:p>
          <a:p>
            <a:endParaRPr lang="en-US" dirty="0"/>
          </a:p>
        </p:txBody>
      </p:sp>
      <p:pic>
        <p:nvPicPr>
          <p:cNvPr id="2" name="Picture 1" descr="GCOOS-Logo-Landscape-FullColor-No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640295"/>
            <a:ext cx="6217920" cy="2292096"/>
          </a:xfrm>
          <a:prstGeom prst="rect">
            <a:avLst/>
          </a:prstGeom>
        </p:spPr>
      </p:pic>
    </p:spTree>
    <p:extLst>
      <p:ext uri="{BB962C8B-B14F-4D97-AF65-F5344CB8AC3E}">
        <p14:creationId xmlns:p14="http://schemas.microsoft.com/office/powerpoint/2010/main" val="113656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44088499"/>
              </p:ext>
            </p:extLst>
          </p:nvPr>
        </p:nvGraphicFramePr>
        <p:xfrm>
          <a:off x="304800" y="914400"/>
          <a:ext cx="8534400" cy="4057468"/>
        </p:xfrm>
        <a:graphic>
          <a:graphicData uri="http://schemas.openxmlformats.org/drawingml/2006/table">
            <a:tbl>
              <a:tblPr firstRow="1" bandRow="1">
                <a:tableStyleId>{5C22544A-7EE6-4342-B048-85BDC9FD1C3A}</a:tableStyleId>
              </a:tblPr>
              <a:tblGrid>
                <a:gridCol w="3276600"/>
                <a:gridCol w="5257800"/>
              </a:tblGrid>
              <a:tr h="1066800">
                <a:tc>
                  <a:txBody>
                    <a:bodyPr/>
                    <a:lstStyle/>
                    <a:p>
                      <a:r>
                        <a:rPr lang="en-US" sz="1400" b="1" kern="1200" dirty="0" smtClean="0">
                          <a:solidFill>
                            <a:schemeClr val="lt1"/>
                          </a:solidFill>
                          <a:effectLst/>
                          <a:latin typeface="+mn-lt"/>
                          <a:ea typeface="+mn-ea"/>
                          <a:cs typeface="+mn-cs"/>
                        </a:rPr>
                        <a:t>National Science Education Standard or Ocean Literacy Essential Principle </a:t>
                      </a:r>
                      <a:endParaRPr lang="en-US" sz="1400" dirty="0"/>
                    </a:p>
                  </a:txBody>
                  <a:tcPr/>
                </a:tc>
                <a:tc>
                  <a:txBody>
                    <a:bodyPr/>
                    <a:lstStyle/>
                    <a:p>
                      <a:r>
                        <a:rPr lang="en-US" sz="1400" b="1" kern="1200" dirty="0" smtClean="0">
                          <a:solidFill>
                            <a:schemeClr val="lt1"/>
                          </a:solidFill>
                          <a:effectLst/>
                          <a:latin typeface="+mn-lt"/>
                          <a:ea typeface="+mn-ea"/>
                          <a:cs typeface="+mn-cs"/>
                        </a:rPr>
                        <a:t>Learning Goals</a:t>
                      </a:r>
                      <a:r>
                        <a:rPr lang="en-US" sz="1400" dirty="0" smtClean="0">
                          <a:effectLst/>
                        </a:rPr>
                        <a:t> </a:t>
                      </a:r>
                      <a:endParaRPr lang="en-US" sz="1400" dirty="0"/>
                    </a:p>
                  </a:txBody>
                  <a:tcPr/>
                </a:tc>
              </a:tr>
              <a:tr h="697411">
                <a:tc>
                  <a:txBody>
                    <a:bodyPr/>
                    <a:lstStyle/>
                    <a:p>
                      <a:r>
                        <a:rPr lang="en-US" sz="1400" kern="1200" dirty="0" smtClean="0">
                          <a:solidFill>
                            <a:schemeClr val="dk1"/>
                          </a:solidFill>
                          <a:effectLst/>
                          <a:latin typeface="+mn-lt"/>
                          <a:ea typeface="+mn-ea"/>
                          <a:cs typeface="+mn-cs"/>
                        </a:rPr>
                        <a:t>Unifying Concepts and Processes</a:t>
                      </a:r>
                    </a:p>
                    <a:p>
                      <a:r>
                        <a:rPr lang="en-US" sz="1400" kern="1200" dirty="0" smtClean="0">
                          <a:solidFill>
                            <a:schemeClr val="dk1"/>
                          </a:solidFill>
                          <a:effectLst/>
                          <a:latin typeface="+mn-lt"/>
                          <a:ea typeface="+mn-ea"/>
                          <a:cs typeface="+mn-cs"/>
                        </a:rPr>
                        <a:t>2.  Evidence</a:t>
                      </a:r>
                      <a:r>
                        <a:rPr lang="en-US" sz="1400" kern="1200" baseline="0" dirty="0" smtClean="0">
                          <a:solidFill>
                            <a:schemeClr val="dk1"/>
                          </a:solidFill>
                          <a:effectLst/>
                          <a:latin typeface="+mn-lt"/>
                          <a:ea typeface="+mn-ea"/>
                          <a:cs typeface="+mn-cs"/>
                        </a:rPr>
                        <a:t>, models, and explanation</a:t>
                      </a:r>
                      <a:endParaRPr lang="en-US" sz="1400" kern="1200" dirty="0" smtClean="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Evidence consists of observations and data on which to base scientific explanations. Using evidence to understand interactions allows individuals to predict changes in natural and designed systems. </a:t>
                      </a:r>
                      <a:endParaRPr lang="en-US" sz="1400" dirty="0"/>
                    </a:p>
                  </a:txBody>
                  <a:tcPr/>
                </a:tc>
              </a:tr>
              <a:tr h="1100909">
                <a:tc>
                  <a:txBody>
                    <a:bodyPr/>
                    <a:lstStyle/>
                    <a:p>
                      <a:r>
                        <a:rPr lang="en-US" sz="1400" kern="1200" dirty="0" smtClean="0">
                          <a:solidFill>
                            <a:schemeClr val="dk1"/>
                          </a:solidFill>
                          <a:effectLst/>
                          <a:latin typeface="+mn-lt"/>
                          <a:ea typeface="+mn-ea"/>
                          <a:cs typeface="+mn-cs"/>
                        </a:rPr>
                        <a:t>Unifying Concepts and Processes</a:t>
                      </a:r>
                    </a:p>
                    <a:p>
                      <a:r>
                        <a:rPr lang="en-US" sz="1400" kern="1200" dirty="0" smtClean="0">
                          <a:solidFill>
                            <a:schemeClr val="dk1"/>
                          </a:solidFill>
                          <a:effectLst/>
                          <a:latin typeface="+mn-lt"/>
                          <a:ea typeface="+mn-ea"/>
                          <a:cs typeface="+mn-cs"/>
                        </a:rPr>
                        <a:t>3. Change, constancy,</a:t>
                      </a:r>
                      <a:r>
                        <a:rPr lang="en-US" sz="1400" kern="1200" baseline="0" dirty="0" smtClean="0">
                          <a:solidFill>
                            <a:schemeClr val="dk1"/>
                          </a:solidFill>
                          <a:effectLst/>
                          <a:latin typeface="+mn-lt"/>
                          <a:ea typeface="+mn-ea"/>
                          <a:cs typeface="+mn-cs"/>
                        </a:rPr>
                        <a:t> and measurement</a:t>
                      </a:r>
                      <a:endParaRPr lang="en-US" sz="1400" kern="1200" dirty="0" smtClean="0">
                        <a:solidFill>
                          <a:schemeClr val="dk1"/>
                        </a:solidFill>
                        <a:effectLst/>
                        <a:latin typeface="+mn-lt"/>
                        <a:ea typeface="+mn-ea"/>
                        <a:cs typeface="+mn-cs"/>
                      </a:endParaRPr>
                    </a:p>
                    <a:p>
                      <a:endParaRPr lang="en-US" sz="1400" dirty="0"/>
                    </a:p>
                  </a:txBody>
                  <a:tcPr/>
                </a:tc>
                <a:tc>
                  <a:txBody>
                    <a:bodyPr/>
                    <a:lstStyle/>
                    <a:p>
                      <a:r>
                        <a:rPr lang="en-US" sz="1400" kern="1200" dirty="0" smtClean="0">
                          <a:solidFill>
                            <a:schemeClr val="dk1"/>
                          </a:solidFill>
                          <a:effectLst/>
                          <a:latin typeface="+mn-lt"/>
                          <a:ea typeface="+mn-ea"/>
                          <a:cs typeface="+mn-cs"/>
                        </a:rPr>
                        <a:t>Changes might occur, for example, in properties of materials, position of objects, motion, and form and function of systems. Interactions within and among systems result in change. Changes vary in rate, scale, and pattern, including trends and cycles. </a:t>
                      </a:r>
                      <a:endParaRPr lang="en-US" sz="1400" dirty="0" smtClean="0"/>
                    </a:p>
                  </a:txBody>
                  <a:tcPr/>
                </a:tc>
              </a:tr>
              <a:tr h="1100909">
                <a:tc>
                  <a:txBody>
                    <a:bodyPr/>
                    <a:lstStyle/>
                    <a:p>
                      <a:r>
                        <a:rPr lang="en-US" sz="1400" dirty="0" smtClean="0"/>
                        <a:t>Science as Inquiry</a:t>
                      </a:r>
                    </a:p>
                    <a:p>
                      <a:r>
                        <a:rPr lang="en-US" sz="1400" dirty="0" smtClean="0"/>
                        <a:t>A.1. Abilities necessary</a:t>
                      </a:r>
                      <a:r>
                        <a:rPr lang="en-US" sz="1400" baseline="0" dirty="0" smtClean="0"/>
                        <a:t> to do scientific inquiry</a:t>
                      </a:r>
                    </a:p>
                    <a:p>
                      <a:r>
                        <a:rPr lang="en-US" sz="1400" baseline="0" dirty="0" smtClean="0"/>
                        <a:t>Ask a questions about objects, organisms, and events in the environment.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This aspect of the </a:t>
                      </a:r>
                      <a:r>
                        <a:rPr lang="en-US" sz="1400" kern="1200" dirty="0" err="1" smtClean="0">
                          <a:solidFill>
                            <a:schemeClr val="dk1"/>
                          </a:solidFill>
                          <a:effectLst/>
                          <a:latin typeface="+mn-lt"/>
                          <a:ea typeface="+mn-ea"/>
                          <a:cs typeface="+mn-cs"/>
                        </a:rPr>
                        <a:t>stan</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dard</a:t>
                      </a:r>
                      <a:r>
                        <a:rPr lang="en-US" sz="1400" kern="1200" dirty="0" smtClean="0">
                          <a:solidFill>
                            <a:schemeClr val="dk1"/>
                          </a:solidFill>
                          <a:effectLst/>
                          <a:latin typeface="+mn-lt"/>
                          <a:ea typeface="+mn-ea"/>
                          <a:cs typeface="+mn-cs"/>
                        </a:rPr>
                        <a:t> emphasizes students asking questions that they can answer with scientific </a:t>
                      </a:r>
                      <a:r>
                        <a:rPr lang="en-US" sz="1400" kern="1200" dirty="0" err="1" smtClean="0">
                          <a:solidFill>
                            <a:schemeClr val="dk1"/>
                          </a:solidFill>
                          <a:effectLst/>
                          <a:latin typeface="+mn-lt"/>
                          <a:ea typeface="+mn-ea"/>
                          <a:cs typeface="+mn-cs"/>
                        </a:rPr>
                        <a:t>knowl</a:t>
                      </a:r>
                      <a:r>
                        <a:rPr lang="en-US" sz="1400" kern="1200" dirty="0" smtClean="0">
                          <a:solidFill>
                            <a:schemeClr val="dk1"/>
                          </a:solidFill>
                          <a:effectLst/>
                          <a:latin typeface="+mn-lt"/>
                          <a:ea typeface="+mn-ea"/>
                          <a:cs typeface="+mn-cs"/>
                        </a:rPr>
                        <a:t>- edge, combined with their own </a:t>
                      </a:r>
                      <a:r>
                        <a:rPr lang="en-US" sz="1400" kern="1200" dirty="0" err="1" smtClean="0">
                          <a:solidFill>
                            <a:schemeClr val="dk1"/>
                          </a:solidFill>
                          <a:effectLst/>
                          <a:latin typeface="+mn-lt"/>
                          <a:ea typeface="+mn-ea"/>
                          <a:cs typeface="+mn-cs"/>
                        </a:rPr>
                        <a:t>observa</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tions</a:t>
                      </a:r>
                      <a:r>
                        <a:rPr lang="en-US" sz="1400" kern="1200" dirty="0" smtClean="0">
                          <a:solidFill>
                            <a:schemeClr val="dk1"/>
                          </a:solidFill>
                          <a:effectLst/>
                          <a:latin typeface="+mn-lt"/>
                          <a:ea typeface="+mn-ea"/>
                          <a:cs typeface="+mn-cs"/>
                        </a:rPr>
                        <a:t>. Students should answer their </a:t>
                      </a:r>
                      <a:r>
                        <a:rPr lang="en-US" sz="1400" kern="1200" dirty="0" err="1" smtClean="0">
                          <a:solidFill>
                            <a:schemeClr val="dk1"/>
                          </a:solidFill>
                          <a:effectLst/>
                          <a:latin typeface="+mn-lt"/>
                          <a:ea typeface="+mn-ea"/>
                          <a:cs typeface="+mn-cs"/>
                        </a:rPr>
                        <a:t>ques</a:t>
                      </a:r>
                      <a:r>
                        <a:rPr lang="en-US" sz="1400" kern="1200" dirty="0" smtClean="0">
                          <a:solidFill>
                            <a:schemeClr val="dk1"/>
                          </a:solidFill>
                          <a:effectLst/>
                          <a:latin typeface="+mn-lt"/>
                          <a:ea typeface="+mn-ea"/>
                          <a:cs typeface="+mn-cs"/>
                        </a:rPr>
                        <a:t>- </a:t>
                      </a:r>
                      <a:r>
                        <a:rPr lang="en-US" sz="1400" kern="1200" dirty="0" err="1" smtClean="0">
                          <a:solidFill>
                            <a:schemeClr val="dk1"/>
                          </a:solidFill>
                          <a:effectLst/>
                          <a:latin typeface="+mn-lt"/>
                          <a:ea typeface="+mn-ea"/>
                          <a:cs typeface="+mn-cs"/>
                        </a:rPr>
                        <a:t>tions</a:t>
                      </a:r>
                      <a:r>
                        <a:rPr lang="en-US" sz="1400" kern="1200" dirty="0" smtClean="0">
                          <a:solidFill>
                            <a:schemeClr val="dk1"/>
                          </a:solidFill>
                          <a:effectLst/>
                          <a:latin typeface="+mn-lt"/>
                          <a:ea typeface="+mn-ea"/>
                          <a:cs typeface="+mn-cs"/>
                        </a:rPr>
                        <a:t> by seeking information from reliable sources of scientific information and from their own observations and investigations. </a:t>
                      </a:r>
                      <a:endParaRPr lang="en-US" sz="1400" dirty="0" smtClean="0"/>
                    </a:p>
                  </a:txBody>
                  <a:tcPr/>
                </a:tc>
              </a:tr>
            </a:tbl>
          </a:graphicData>
        </a:graphic>
      </p:graphicFrame>
      <p:sp>
        <p:nvSpPr>
          <p:cNvPr id="7" name="TextBox 6"/>
          <p:cNvSpPr txBox="1"/>
          <p:nvPr/>
        </p:nvSpPr>
        <p:spPr>
          <a:xfrm>
            <a:off x="1676400" y="381000"/>
            <a:ext cx="5638800" cy="369332"/>
          </a:xfrm>
          <a:prstGeom prst="rect">
            <a:avLst/>
          </a:prstGeom>
          <a:noFill/>
        </p:spPr>
        <p:txBody>
          <a:bodyPr wrap="square" rtlCol="0">
            <a:spAutoFit/>
          </a:bodyPr>
          <a:lstStyle/>
          <a:p>
            <a:pPr algn="ctr"/>
            <a:r>
              <a:rPr lang="en-US" b="1" dirty="0" smtClean="0"/>
              <a:t>Lesson Plan – Invasive Species</a:t>
            </a:r>
            <a:endParaRPr lang="en-US" b="1" dirty="0"/>
          </a:p>
        </p:txBody>
      </p:sp>
    </p:spTree>
    <p:extLst>
      <p:ext uri="{BB962C8B-B14F-4D97-AF65-F5344CB8AC3E}">
        <p14:creationId xmlns:p14="http://schemas.microsoft.com/office/powerpoint/2010/main" val="329374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32694908"/>
              </p:ext>
            </p:extLst>
          </p:nvPr>
        </p:nvGraphicFramePr>
        <p:xfrm>
          <a:off x="228600" y="1295400"/>
          <a:ext cx="8691324" cy="4099559"/>
        </p:xfrm>
        <a:graphic>
          <a:graphicData uri="http://schemas.openxmlformats.org/drawingml/2006/table">
            <a:tbl>
              <a:tblPr firstRow="1" bandRow="1">
                <a:tableStyleId>{5C22544A-7EE6-4342-B048-85BDC9FD1C3A}</a:tableStyleId>
              </a:tblPr>
              <a:tblGrid>
                <a:gridCol w="3884663"/>
                <a:gridCol w="4806661"/>
              </a:tblGrid>
              <a:tr h="697411">
                <a:tc>
                  <a:txBody>
                    <a:bodyPr/>
                    <a:lstStyle/>
                    <a:p>
                      <a:r>
                        <a:rPr lang="en-US" sz="1400" b="1" kern="1200" dirty="0" smtClean="0">
                          <a:solidFill>
                            <a:schemeClr val="lt1"/>
                          </a:solidFill>
                          <a:effectLst/>
                          <a:latin typeface="+mn-lt"/>
                          <a:ea typeface="+mn-ea"/>
                          <a:cs typeface="+mn-cs"/>
                        </a:rPr>
                        <a:t>National Science Education Standard or Ocean Literacy Essential Principle </a:t>
                      </a:r>
                      <a:endParaRPr lang="en-US" sz="1400" dirty="0"/>
                    </a:p>
                  </a:txBody>
                  <a:tcPr/>
                </a:tc>
                <a:tc>
                  <a:txBody>
                    <a:bodyPr/>
                    <a:lstStyle/>
                    <a:p>
                      <a:r>
                        <a:rPr lang="en-US" sz="1400" b="1" kern="1200" dirty="0" smtClean="0">
                          <a:solidFill>
                            <a:schemeClr val="lt1"/>
                          </a:solidFill>
                          <a:effectLst/>
                          <a:latin typeface="+mn-lt"/>
                          <a:ea typeface="+mn-ea"/>
                          <a:cs typeface="+mn-cs"/>
                        </a:rPr>
                        <a:t>Learning Goals</a:t>
                      </a:r>
                      <a:r>
                        <a:rPr lang="en-US" sz="1400" dirty="0" smtClean="0">
                          <a:effectLst/>
                        </a:rPr>
                        <a:t> </a:t>
                      </a:r>
                      <a:endParaRPr lang="en-US" sz="1400" dirty="0"/>
                    </a:p>
                  </a:txBody>
                  <a:tcPr/>
                </a:tc>
              </a:tr>
              <a:tr h="1512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Life Science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effectLst/>
                          <a:latin typeface="+mn-lt"/>
                          <a:ea typeface="+mn-ea"/>
                          <a:cs typeface="+mn-cs"/>
                        </a:rPr>
                        <a:t>C.1. Characteristics of organisms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dk1"/>
                        </a:solidFill>
                        <a:effectLst/>
                        <a:latin typeface="+mn-lt"/>
                        <a:ea typeface="+mn-ea"/>
                        <a:cs typeface="+mn-cs"/>
                      </a:endParaRPr>
                    </a:p>
                  </a:txBody>
                  <a:tcPr/>
                </a:tc>
                <a:tc>
                  <a:txBody>
                    <a:bodyPr/>
                    <a:lstStyle/>
                    <a:p>
                      <a:pPr fontAlgn="auto"/>
                      <a:r>
                        <a:rPr lang="en-US" sz="1400" kern="1200" dirty="0" smtClean="0">
                          <a:solidFill>
                            <a:schemeClr val="dk1"/>
                          </a:solidFill>
                          <a:effectLst/>
                          <a:latin typeface="+mn-lt"/>
                          <a:ea typeface="+mn-ea"/>
                          <a:cs typeface="+mn-cs"/>
                        </a:rPr>
                        <a:t>Organisms can survive only in environments in which their needs can be met. The world has many different environments, and distinct environments support the life of different types of organisms. </a:t>
                      </a:r>
                    </a:p>
                  </a:txBody>
                  <a:tcPr/>
                </a:tc>
              </a:tr>
              <a:tr h="697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Life</a:t>
                      </a:r>
                      <a:r>
                        <a:rPr lang="en-US" sz="1400" kern="1200" baseline="0" dirty="0" smtClean="0">
                          <a:solidFill>
                            <a:schemeClr val="dk1"/>
                          </a:solidFill>
                          <a:effectLst/>
                          <a:latin typeface="+mn-lt"/>
                          <a:ea typeface="+mn-ea"/>
                          <a:cs typeface="+mn-cs"/>
                        </a:rPr>
                        <a:t> Science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effectLst/>
                          <a:latin typeface="+mn-lt"/>
                          <a:ea typeface="+mn-ea"/>
                          <a:cs typeface="+mn-cs"/>
                        </a:rPr>
                        <a:t>C.3. Organisms and their environments </a:t>
                      </a:r>
                      <a:endParaRPr lang="en-US" sz="14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All organisms cause changes in the environment where they live. Some of these changes are detrimental to the organism or other organisms, whereas others are beneficial. </a:t>
                      </a:r>
                      <a:endParaRPr lang="en-US" sz="1400" dirty="0" smtClean="0"/>
                    </a:p>
                  </a:txBody>
                  <a:tcPr/>
                </a:tc>
              </a:tr>
              <a:tr h="697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Science</a:t>
                      </a:r>
                      <a:r>
                        <a:rPr lang="en-US" sz="1400" kern="1200" baseline="0" dirty="0" smtClean="0">
                          <a:solidFill>
                            <a:schemeClr val="dk1"/>
                          </a:solidFill>
                          <a:effectLst/>
                          <a:latin typeface="+mn-lt"/>
                          <a:ea typeface="+mn-ea"/>
                          <a:cs typeface="+mn-cs"/>
                        </a:rPr>
                        <a:t> in Personal and Social Perspectives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effectLst/>
                          <a:latin typeface="+mn-lt"/>
                          <a:ea typeface="+mn-ea"/>
                          <a:cs typeface="+mn-cs"/>
                        </a:rPr>
                        <a:t>F.4. Changes in environments</a:t>
                      </a:r>
                      <a:endParaRPr lang="en-US" sz="14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Changes in environments can be </a:t>
                      </a:r>
                      <a:r>
                        <a:rPr lang="en-US" sz="1400" kern="1200" dirty="0" err="1" smtClean="0">
                          <a:solidFill>
                            <a:schemeClr val="dk1"/>
                          </a:solidFill>
                          <a:effectLst/>
                          <a:latin typeface="+mn-lt"/>
                          <a:ea typeface="+mn-ea"/>
                          <a:cs typeface="+mn-cs"/>
                        </a:rPr>
                        <a:t>natur</a:t>
                      </a:r>
                      <a:r>
                        <a:rPr lang="en-US" sz="1400" kern="1200" dirty="0" smtClean="0">
                          <a:solidFill>
                            <a:schemeClr val="dk1"/>
                          </a:solidFill>
                          <a:effectLst/>
                          <a:latin typeface="+mn-lt"/>
                          <a:ea typeface="+mn-ea"/>
                          <a:cs typeface="+mn-cs"/>
                        </a:rPr>
                        <a:t>- al or influenced by humans. Some changes are good, some are bad, and some are neither good nor bad.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Some environmental changes occur slowly, and</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others occur rapidly. </a:t>
                      </a:r>
                    </a:p>
                  </a:txBody>
                  <a:tcPr/>
                </a:tc>
              </a:tr>
            </a:tbl>
          </a:graphicData>
        </a:graphic>
      </p:graphicFrame>
      <p:sp>
        <p:nvSpPr>
          <p:cNvPr id="8" name="TextBox 7"/>
          <p:cNvSpPr txBox="1"/>
          <p:nvPr/>
        </p:nvSpPr>
        <p:spPr>
          <a:xfrm>
            <a:off x="1676400" y="263205"/>
            <a:ext cx="5638800" cy="369332"/>
          </a:xfrm>
          <a:prstGeom prst="rect">
            <a:avLst/>
          </a:prstGeom>
          <a:noFill/>
        </p:spPr>
        <p:txBody>
          <a:bodyPr wrap="square" rtlCol="0">
            <a:spAutoFit/>
          </a:bodyPr>
          <a:lstStyle/>
          <a:p>
            <a:pPr algn="ctr"/>
            <a:r>
              <a:rPr lang="en-US" b="1" dirty="0" smtClean="0"/>
              <a:t>Lesson Plan – Invasive Species</a:t>
            </a:r>
            <a:endParaRPr lang="en-US" b="1" dirty="0"/>
          </a:p>
        </p:txBody>
      </p:sp>
    </p:spTree>
    <p:extLst>
      <p:ext uri="{BB962C8B-B14F-4D97-AF65-F5344CB8AC3E}">
        <p14:creationId xmlns:p14="http://schemas.microsoft.com/office/powerpoint/2010/main" val="36915997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16353942"/>
              </p:ext>
            </p:extLst>
          </p:nvPr>
        </p:nvGraphicFramePr>
        <p:xfrm>
          <a:off x="228600" y="1371600"/>
          <a:ext cx="8691324" cy="1642290"/>
        </p:xfrm>
        <a:graphic>
          <a:graphicData uri="http://schemas.openxmlformats.org/drawingml/2006/table">
            <a:tbl>
              <a:tblPr firstRow="1" bandRow="1">
                <a:tableStyleId>{5C22544A-7EE6-4342-B048-85BDC9FD1C3A}</a:tableStyleId>
              </a:tblPr>
              <a:tblGrid>
                <a:gridCol w="3884663"/>
                <a:gridCol w="4806661"/>
              </a:tblGrid>
              <a:tr h="697411">
                <a:tc>
                  <a:txBody>
                    <a:bodyPr/>
                    <a:lstStyle/>
                    <a:p>
                      <a:r>
                        <a:rPr lang="en-US" sz="1400" b="1" kern="1200" dirty="0" smtClean="0">
                          <a:solidFill>
                            <a:schemeClr val="lt1"/>
                          </a:solidFill>
                          <a:effectLst/>
                          <a:latin typeface="+mn-lt"/>
                          <a:ea typeface="+mn-ea"/>
                          <a:cs typeface="+mn-cs"/>
                        </a:rPr>
                        <a:t>National Science Education Standard or Ocean Literacy Essential Principle </a:t>
                      </a:r>
                      <a:endParaRPr lang="en-US" sz="1400" dirty="0"/>
                    </a:p>
                  </a:txBody>
                  <a:tcPr/>
                </a:tc>
                <a:tc>
                  <a:txBody>
                    <a:bodyPr/>
                    <a:lstStyle/>
                    <a:p>
                      <a:r>
                        <a:rPr lang="en-US" sz="1400" b="1" kern="1200" dirty="0" smtClean="0">
                          <a:solidFill>
                            <a:schemeClr val="lt1"/>
                          </a:solidFill>
                          <a:effectLst/>
                          <a:latin typeface="+mn-lt"/>
                          <a:ea typeface="+mn-ea"/>
                          <a:cs typeface="+mn-cs"/>
                        </a:rPr>
                        <a:t>Learning Goals</a:t>
                      </a:r>
                      <a:r>
                        <a:rPr lang="en-US" sz="1400" dirty="0" smtClean="0">
                          <a:effectLst/>
                        </a:rPr>
                        <a:t> </a:t>
                      </a:r>
                      <a:endParaRPr lang="en-US" sz="1400" dirty="0"/>
                    </a:p>
                  </a:txBody>
                  <a:tcPr/>
                </a:tc>
              </a:tr>
              <a:tr h="697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Principle 6 (3-5</a:t>
                      </a:r>
                      <a:r>
                        <a:rPr lang="en-US" sz="1400" kern="1200" baseline="0" dirty="0" smtClean="0">
                          <a:solidFill>
                            <a:schemeClr val="dk1"/>
                          </a:solidFill>
                          <a:effectLst/>
                          <a:latin typeface="+mn-lt"/>
                          <a:ea typeface="+mn-ea"/>
                          <a:cs typeface="+mn-cs"/>
                        </a:rPr>
                        <a:t> C., C.7., C.10.)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effectLst/>
                          <a:latin typeface="+mn-lt"/>
                          <a:ea typeface="+mn-ea"/>
                          <a:cs typeface="+mn-cs"/>
                        </a:rPr>
                        <a:t>The ocean and humans are inextricably interconnected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effectLst/>
                          <a:latin typeface="+mn-lt"/>
                          <a:ea typeface="+mn-ea"/>
                          <a:cs typeface="+mn-cs"/>
                        </a:rPr>
                        <a:t>Human impact on the ocean.  </a:t>
                      </a:r>
                      <a:endParaRPr lang="en-US" sz="1400" kern="1200" dirty="0" smtClean="0">
                        <a:solidFill>
                          <a:schemeClr val="dk1"/>
                        </a:solidFill>
                        <a:effectLst/>
                        <a:latin typeface="+mn-lt"/>
                        <a:ea typeface="+mn-ea"/>
                        <a:cs typeface="+mn-cs"/>
                      </a:endParaRPr>
                    </a:p>
                  </a:txBody>
                  <a:tcPr/>
                </a:tc>
                <a:tc>
                  <a:txBody>
                    <a:bodyPr/>
                    <a:lstStyle/>
                    <a:p>
                      <a:r>
                        <a:rPr lang="en-US" sz="1400" dirty="0" smtClean="0"/>
                        <a:t>C. Humans impact the ocean in positive and negative ways.  </a:t>
                      </a:r>
                    </a:p>
                    <a:p>
                      <a:r>
                        <a:rPr lang="en-US" sz="1400" dirty="0" smtClean="0"/>
                        <a:t>C.7. Individuals</a:t>
                      </a:r>
                      <a:r>
                        <a:rPr lang="en-US" sz="1400" baseline="0" dirty="0" smtClean="0"/>
                        <a:t> can take actions to protect the ocean.  </a:t>
                      </a:r>
                    </a:p>
                    <a:p>
                      <a:r>
                        <a:rPr lang="en-US" sz="1400" baseline="0" dirty="0" smtClean="0"/>
                        <a:t>C.10. Everyone can learn and influence other people about the wise use and protection of the ocean.  </a:t>
                      </a:r>
                      <a:endParaRPr lang="en-US" sz="1400" dirty="0"/>
                    </a:p>
                  </a:txBody>
                  <a:tcPr/>
                </a:tc>
              </a:tr>
            </a:tbl>
          </a:graphicData>
        </a:graphic>
      </p:graphicFrame>
      <p:sp>
        <p:nvSpPr>
          <p:cNvPr id="3" name="Rectangle 2"/>
          <p:cNvSpPr/>
          <p:nvPr/>
        </p:nvSpPr>
        <p:spPr>
          <a:xfrm>
            <a:off x="152400" y="152400"/>
            <a:ext cx="8839200" cy="6553200"/>
          </a:xfrm>
          <a:prstGeom prst="rect">
            <a:avLst/>
          </a:prstGeom>
          <a:noFill/>
          <a:ln w="12700">
            <a:solidFill>
              <a:srgbClr val="E5C5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8991600" cy="6705600"/>
          </a:xfrm>
          <a:prstGeom prst="rect">
            <a:avLst/>
          </a:prstGeom>
          <a:noFill/>
          <a:ln w="31750">
            <a:solidFill>
              <a:srgbClr val="4359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gcoos_named_logo"/>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621111" cy="685800"/>
          </a:xfrm>
          <a:prstGeom prst="rect">
            <a:avLst/>
          </a:prstGeom>
          <a:noFill/>
          <a:ln>
            <a:noFill/>
          </a:ln>
          <a:extLst>
            <a:ext uri="{FAA26D3D-D897-4be2-8F04-BA451C77F1D7}">
              <ma14:placeholderFlag xmlns:ma14="http://schemas.microsoft.com/office/mac/drawingml/2011/main"/>
            </a:ext>
          </a:extLst>
        </p:spPr>
      </p:pic>
      <p:sp>
        <p:nvSpPr>
          <p:cNvPr id="8" name="TextBox 7"/>
          <p:cNvSpPr txBox="1"/>
          <p:nvPr/>
        </p:nvSpPr>
        <p:spPr>
          <a:xfrm>
            <a:off x="1676400" y="609600"/>
            <a:ext cx="5638800" cy="369332"/>
          </a:xfrm>
          <a:prstGeom prst="rect">
            <a:avLst/>
          </a:prstGeom>
          <a:noFill/>
        </p:spPr>
        <p:txBody>
          <a:bodyPr wrap="square" rtlCol="0">
            <a:spAutoFit/>
          </a:bodyPr>
          <a:lstStyle/>
          <a:p>
            <a:pPr algn="ctr"/>
            <a:r>
              <a:rPr lang="en-US" b="1" dirty="0" smtClean="0"/>
              <a:t>Lesson Plan – Invasive Species</a:t>
            </a:r>
            <a:endParaRPr lang="en-US" b="1" dirty="0"/>
          </a:p>
        </p:txBody>
      </p:sp>
    </p:spTree>
    <p:extLst>
      <p:ext uri="{BB962C8B-B14F-4D97-AF65-F5344CB8AC3E}">
        <p14:creationId xmlns:p14="http://schemas.microsoft.com/office/powerpoint/2010/main" val="34242128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rboblog.com/wp-content/uploads/2013/04/Alien-Night-Sky.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33"/>
          <a:stretch/>
        </p:blipFill>
        <p:spPr bwMode="auto">
          <a:xfrm>
            <a:off x="709251" y="655696"/>
            <a:ext cx="7455403" cy="53023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34860" y="1018891"/>
            <a:ext cx="2277336" cy="477054"/>
          </a:xfrm>
          <a:prstGeom prst="rect">
            <a:avLst/>
          </a:prstGeom>
          <a:noFill/>
        </p:spPr>
        <p:txBody>
          <a:bodyPr wrap="none" rtlCol="0">
            <a:spAutoFit/>
          </a:bodyPr>
          <a:lstStyle/>
          <a:p>
            <a:r>
              <a:rPr lang="en-US" sz="2500" dirty="0" smtClean="0">
                <a:solidFill>
                  <a:schemeClr val="bg1"/>
                </a:solidFill>
              </a:rPr>
              <a:t>Invasive Species</a:t>
            </a:r>
            <a:endParaRPr lang="en-US" sz="2500" dirty="0">
              <a:solidFill>
                <a:schemeClr val="bg1"/>
              </a:solidFill>
            </a:endParaRPr>
          </a:p>
        </p:txBody>
      </p:sp>
      <p:sp>
        <p:nvSpPr>
          <p:cNvPr id="8" name="TextBox 7"/>
          <p:cNvSpPr txBox="1"/>
          <p:nvPr/>
        </p:nvSpPr>
        <p:spPr>
          <a:xfrm>
            <a:off x="1789798" y="4879723"/>
            <a:ext cx="5565113" cy="584775"/>
          </a:xfrm>
          <a:prstGeom prst="rect">
            <a:avLst/>
          </a:prstGeom>
          <a:noFill/>
        </p:spPr>
        <p:txBody>
          <a:bodyPr wrap="none" rtlCol="0">
            <a:spAutoFit/>
          </a:bodyPr>
          <a:lstStyle/>
          <a:p>
            <a:r>
              <a:rPr lang="en-US" sz="3200" dirty="0" smtClean="0">
                <a:solidFill>
                  <a:schemeClr val="bg1"/>
                </a:solidFill>
              </a:rPr>
              <a:t>No, not aliens from outer space!</a:t>
            </a:r>
          </a:p>
        </p:txBody>
      </p:sp>
    </p:spTree>
    <p:extLst>
      <p:ext uri="{BB962C8B-B14F-4D97-AF65-F5344CB8AC3E}">
        <p14:creationId xmlns:p14="http://schemas.microsoft.com/office/powerpoint/2010/main" val="24421481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65" t="52000" r="43672" b="26812"/>
          <a:stretch/>
        </p:blipFill>
        <p:spPr bwMode="auto">
          <a:xfrm>
            <a:off x="1905000" y="573539"/>
            <a:ext cx="4925463" cy="22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3937" y="2873979"/>
            <a:ext cx="8534400" cy="1015663"/>
          </a:xfrm>
          <a:prstGeom prst="rect">
            <a:avLst/>
          </a:prstGeom>
        </p:spPr>
        <p:txBody>
          <a:bodyPr wrap="square">
            <a:spAutoFit/>
          </a:bodyPr>
          <a:lstStyle/>
          <a:p>
            <a:r>
              <a:rPr lang="en-US" sz="2000" dirty="0"/>
              <a:t>Invasive species are </a:t>
            </a:r>
            <a:r>
              <a:rPr lang="en-US" sz="2000" dirty="0" smtClean="0"/>
              <a:t>plants and animals that </a:t>
            </a:r>
            <a:r>
              <a:rPr lang="en-US" sz="2000" dirty="0" smtClean="0">
                <a:solidFill>
                  <a:srgbClr val="FF0000"/>
                </a:solidFill>
              </a:rPr>
              <a:t>do not naturally occur in an area</a:t>
            </a:r>
            <a:r>
              <a:rPr lang="en-US" sz="2000" dirty="0" smtClean="0"/>
              <a:t>.</a:t>
            </a:r>
          </a:p>
          <a:p>
            <a:endParaRPr lang="en-US" sz="2000" dirty="0"/>
          </a:p>
          <a:p>
            <a:r>
              <a:rPr lang="en-US" sz="2000" dirty="0" smtClean="0"/>
              <a:t>They are also called </a:t>
            </a:r>
            <a:r>
              <a:rPr lang="en-US" sz="2000" dirty="0" smtClean="0">
                <a:solidFill>
                  <a:srgbClr val="FF0000"/>
                </a:solidFill>
              </a:rPr>
              <a:t>NON-NATIVE</a:t>
            </a:r>
            <a:r>
              <a:rPr lang="en-US" sz="2000" dirty="0" smtClean="0"/>
              <a:t> or </a:t>
            </a:r>
            <a:r>
              <a:rPr lang="en-US" sz="2000" dirty="0" smtClean="0">
                <a:solidFill>
                  <a:srgbClr val="FF0000"/>
                </a:solidFill>
              </a:rPr>
              <a:t>EXOTIC</a:t>
            </a:r>
            <a:r>
              <a:rPr lang="en-US" sz="2000" dirty="0" smtClean="0"/>
              <a:t> species.</a:t>
            </a:r>
          </a:p>
        </p:txBody>
      </p:sp>
    </p:spTree>
    <p:extLst>
      <p:ext uri="{BB962C8B-B14F-4D97-AF65-F5344CB8AC3E}">
        <p14:creationId xmlns:p14="http://schemas.microsoft.com/office/powerpoint/2010/main" val="1234500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Invasive Species in Florida</a:t>
            </a:r>
            <a:endParaRPr lang="en-US" sz="2500" dirty="0"/>
          </a:p>
        </p:txBody>
      </p:sp>
      <p:sp>
        <p:nvSpPr>
          <p:cNvPr id="4" name="Content Placeholder 3"/>
          <p:cNvSpPr>
            <a:spLocks noGrp="1"/>
          </p:cNvSpPr>
          <p:nvPr>
            <p:ph idx="1"/>
          </p:nvPr>
        </p:nvSpPr>
        <p:spPr>
          <a:xfrm>
            <a:off x="457200" y="1600200"/>
            <a:ext cx="8229600" cy="2616101"/>
          </a:xfrm>
          <a:prstGeom prst="rect">
            <a:avLst/>
          </a:prstGeom>
        </p:spPr>
        <p:txBody>
          <a:bodyPr>
            <a:spAutoFit/>
          </a:bodyPr>
          <a:lstStyle/>
          <a:p>
            <a:r>
              <a:rPr lang="en-US" sz="2000" dirty="0" smtClean="0"/>
              <a:t>More than 500 </a:t>
            </a:r>
            <a:r>
              <a:rPr lang="en-US" sz="2000" dirty="0"/>
              <a:t>non-native </a:t>
            </a:r>
            <a:r>
              <a:rPr lang="en-US" sz="2000" dirty="0" smtClean="0"/>
              <a:t>animals </a:t>
            </a:r>
          </a:p>
          <a:p>
            <a:r>
              <a:rPr lang="en-US" sz="2000" dirty="0" smtClean="0"/>
              <a:t>More than 1,180 </a:t>
            </a:r>
            <a:r>
              <a:rPr lang="en-US" sz="2000" dirty="0"/>
              <a:t>non-native </a:t>
            </a:r>
            <a:r>
              <a:rPr lang="en-US" sz="2000" dirty="0" smtClean="0"/>
              <a:t>plants </a:t>
            </a:r>
          </a:p>
          <a:p>
            <a:pPr marL="0" indent="0">
              <a:buNone/>
            </a:pPr>
            <a:endParaRPr lang="en-US" sz="2000" dirty="0" smtClean="0"/>
          </a:p>
          <a:p>
            <a:pPr marL="0" indent="0">
              <a:buNone/>
            </a:pPr>
            <a:r>
              <a:rPr lang="en-US" sz="2000" dirty="0" smtClean="0">
                <a:solidFill>
                  <a:srgbClr val="FF0000"/>
                </a:solidFill>
              </a:rPr>
              <a:t>Why are they bad?</a:t>
            </a:r>
          </a:p>
          <a:p>
            <a:pPr marL="0" indent="0">
              <a:buNone/>
            </a:pPr>
            <a:r>
              <a:rPr lang="en-US" sz="2000" dirty="0" smtClean="0"/>
              <a:t>Out-compete native species</a:t>
            </a:r>
          </a:p>
          <a:p>
            <a:pPr marL="0" indent="0">
              <a:buNone/>
            </a:pPr>
            <a:r>
              <a:rPr lang="en-US" sz="2000" dirty="0" smtClean="0"/>
              <a:t>Destroy habitat</a:t>
            </a:r>
          </a:p>
          <a:p>
            <a:pPr marL="0" indent="0">
              <a:buNone/>
            </a:pPr>
            <a:r>
              <a:rPr lang="en-US" sz="2000" dirty="0" smtClean="0"/>
              <a:t>Carry diseases</a:t>
            </a:r>
            <a:endParaRPr lang="en-US" sz="2000" dirty="0"/>
          </a:p>
        </p:txBody>
      </p:sp>
      <p:pic>
        <p:nvPicPr>
          <p:cNvPr id="5" name="Picture 2" descr="http://192.254.159.154/~aswm/components/com_wordpress/wp/wp-content/uploads/2010/11/unwanted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82" r="21378"/>
          <a:stretch/>
        </p:blipFill>
        <p:spPr bwMode="auto">
          <a:xfrm>
            <a:off x="4726688" y="2348912"/>
            <a:ext cx="3574473" cy="294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060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COO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GCOOS-pptTemplate.potx</Template>
  <TotalTime>20</TotalTime>
  <Words>1470</Words>
  <Application>Microsoft Macintosh PowerPoint</Application>
  <PresentationFormat>On-screen Show (4:3)</PresentationFormat>
  <Paragraphs>176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GCOOS-pptTemplate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Invasive Species in Florida</vt:lpstr>
      <vt:lpstr>PowerPoint Presentation</vt:lpstr>
      <vt:lpstr>Some of Florida’s Invasive Animals</vt:lpstr>
      <vt:lpstr>Monk or Quaker Parakeet (South America)</vt:lpstr>
      <vt:lpstr>Iguanas Central and South America</vt:lpstr>
      <vt:lpstr>Red-eared slider Mississippi River Area</vt:lpstr>
      <vt:lpstr>Fire ants Native to Central and South America</vt:lpstr>
      <vt:lpstr>Giant African Land Snail</vt:lpstr>
      <vt:lpstr>Water Hyacinth (South America)</vt:lpstr>
      <vt:lpstr>Kudzu                 Air Potato                    Skunk Vine </vt:lpstr>
      <vt:lpstr>Brazilian Pepper</vt:lpstr>
      <vt:lpstr>PowerPoint Presentation</vt:lpstr>
      <vt:lpstr>How has the red lionfish spread throughout the Gulf of Mexico? </vt:lpstr>
      <vt:lpstr>PowerPoint Presentation</vt:lpstr>
      <vt:lpstr>What will we do?</vt:lpstr>
      <vt:lpstr>Build your ecosystem</vt:lpstr>
      <vt:lpstr>Invasive Species Attack!</vt:lpstr>
      <vt:lpstr>Ecosystem Obliterated!</vt:lpstr>
      <vt:lpstr>Some of the Gulf’s threatened and endangered species</vt:lpstr>
      <vt:lpstr>PowerPoint Presentation</vt:lpstr>
      <vt:lpstr>How can you minimize the unintentional introduction of invasive species?</vt:lpstr>
      <vt:lpstr>PowerPoint Presentation</vt:lpstr>
    </vt:vector>
  </TitlesOfParts>
  <Company>Mote Marine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Slimak</dc:creator>
  <cp:lastModifiedBy>Nadine Slimak</cp:lastModifiedBy>
  <cp:revision>6</cp:revision>
  <dcterms:created xsi:type="dcterms:W3CDTF">2019-03-27T13:25:03Z</dcterms:created>
  <dcterms:modified xsi:type="dcterms:W3CDTF">2020-04-04T20:34:12Z</dcterms:modified>
</cp:coreProperties>
</file>