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14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779302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33852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727865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75003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01974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260637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4189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391384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232317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8997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C18DD1-5291-EF48-86DB-7D502210F0E7}" type="datetimeFigureOut">
              <a:rPr lang="en-US" smtClean="0"/>
              <a:t>4/4/20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6038E8F-EADE-AE42-B388-8EC053BF2715}" type="slidenum">
              <a:rPr lang="en-US" smtClean="0"/>
              <a:t>‹#›</a:t>
            </a:fld>
            <a:endParaRPr lang="en-US"/>
          </a:p>
        </p:txBody>
      </p:sp>
    </p:spTree>
    <p:extLst>
      <p:ext uri="{BB962C8B-B14F-4D97-AF65-F5344CB8AC3E}">
        <p14:creationId xmlns:p14="http://schemas.microsoft.com/office/powerpoint/2010/main" val="1786567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3343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08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hris.Simoniello@gcoo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imple.wikipedia.org/wiki/File:Stylised_Lithium_Atom.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simple.wikipedia.org/wiki/File:Stylised_Lithium_Atom.p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content.etilize.com/500/11960824.jpg"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file:///\\simple.wiktionary.org\wiki\indivisib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1066800"/>
            <a:ext cx="5791200" cy="369332"/>
          </a:xfrm>
          <a:prstGeom prst="rect">
            <a:avLst/>
          </a:prstGeom>
          <a:noFill/>
        </p:spPr>
        <p:txBody>
          <a:bodyPr wrap="square" rtlCol="0">
            <a:spAutoFit/>
          </a:bodyPr>
          <a:lstStyle/>
          <a:p>
            <a:r>
              <a:rPr lang="en-US" b="1" dirty="0" smtClean="0"/>
              <a:t>Lesson Plan – Atoms and Water Molecules   </a:t>
            </a:r>
            <a:endParaRPr lang="en-US" b="1" dirty="0"/>
          </a:p>
        </p:txBody>
      </p:sp>
      <p:sp>
        <p:nvSpPr>
          <p:cNvPr id="6" name="TextBox 5"/>
          <p:cNvSpPr txBox="1"/>
          <p:nvPr/>
        </p:nvSpPr>
        <p:spPr>
          <a:xfrm>
            <a:off x="304800" y="1828800"/>
            <a:ext cx="8458200" cy="3970318"/>
          </a:xfrm>
          <a:prstGeom prst="rect">
            <a:avLst/>
          </a:prstGeom>
          <a:noFill/>
        </p:spPr>
        <p:txBody>
          <a:bodyPr wrap="square" rtlCol="0">
            <a:spAutoFit/>
          </a:bodyPr>
          <a:lstStyle/>
          <a:p>
            <a:r>
              <a:rPr lang="en-US" b="1" dirty="0" smtClean="0"/>
              <a:t>Summary</a:t>
            </a:r>
          </a:p>
          <a:p>
            <a:endParaRPr lang="en-US" dirty="0" smtClean="0"/>
          </a:p>
          <a:p>
            <a:r>
              <a:rPr lang="en-US" dirty="0" smtClean="0"/>
              <a:t>This lesson and activity will help students understand what atoms and elements are and how they are the building blocks of matter.  Students will create a water molecule to demonstrate how atoms and elements build molecules and matter. </a:t>
            </a:r>
          </a:p>
          <a:p>
            <a:endParaRPr lang="en-US" dirty="0"/>
          </a:p>
          <a:p>
            <a:r>
              <a:rPr lang="en-US" b="1" dirty="0" smtClean="0"/>
              <a:t>Subject Area</a:t>
            </a:r>
          </a:p>
          <a:p>
            <a:endParaRPr lang="en-US" dirty="0"/>
          </a:p>
          <a:p>
            <a:r>
              <a:rPr lang="en-US" dirty="0" smtClean="0"/>
              <a:t>Chemical Science/ Oceanography </a:t>
            </a:r>
          </a:p>
          <a:p>
            <a:endParaRPr lang="en-US" dirty="0"/>
          </a:p>
          <a:p>
            <a:r>
              <a:rPr lang="en-US" b="1" dirty="0" smtClean="0"/>
              <a:t>Grade Level</a:t>
            </a:r>
          </a:p>
          <a:p>
            <a:endParaRPr lang="en-US" dirty="0" smtClean="0"/>
          </a:p>
          <a:p>
            <a:r>
              <a:rPr lang="en-US" dirty="0" smtClean="0"/>
              <a:t>1-2</a:t>
            </a:r>
            <a:endParaRPr lang="en-US" dirty="0"/>
          </a:p>
          <a:p>
            <a:endParaRPr lang="en-US" dirty="0"/>
          </a:p>
        </p:txBody>
      </p:sp>
    </p:spTree>
    <p:extLst>
      <p:ext uri="{BB962C8B-B14F-4D97-AF65-F5344CB8AC3E}">
        <p14:creationId xmlns:p14="http://schemas.microsoft.com/office/powerpoint/2010/main" val="2294070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1944"/>
          </a:xfrm>
        </p:spPr>
        <p:txBody>
          <a:bodyPr>
            <a:normAutofit/>
          </a:bodyPr>
          <a:lstStyle/>
          <a:p>
            <a:r>
              <a:rPr lang="en-US" sz="2400" dirty="0" smtClean="0"/>
              <a:t>The “alphabet” for atoms is the Periodic Table</a:t>
            </a:r>
            <a:endParaRPr lang="en-US" sz="2400"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923" t="45675" r="28731" b="3452"/>
          <a:stretch/>
        </p:blipFill>
        <p:spPr bwMode="auto">
          <a:xfrm>
            <a:off x="762000" y="990784"/>
            <a:ext cx="7520354" cy="436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4650" y="5323641"/>
            <a:ext cx="7921418" cy="646331"/>
          </a:xfrm>
          <a:prstGeom prst="rect">
            <a:avLst/>
          </a:prstGeom>
          <a:noFill/>
        </p:spPr>
        <p:txBody>
          <a:bodyPr wrap="square" rtlCol="0">
            <a:spAutoFit/>
          </a:bodyPr>
          <a:lstStyle/>
          <a:p>
            <a:r>
              <a:rPr lang="en-US" dirty="0" smtClean="0">
                <a:solidFill>
                  <a:srgbClr val="FF0000"/>
                </a:solidFill>
              </a:rPr>
              <a:t>There are 26 letters in the alphabet. </a:t>
            </a:r>
            <a:r>
              <a:rPr lang="en-US" dirty="0" smtClean="0">
                <a:solidFill>
                  <a:srgbClr val="FF0000"/>
                </a:solidFill>
              </a:rPr>
              <a:t>There </a:t>
            </a:r>
            <a:r>
              <a:rPr lang="en-US" dirty="0" smtClean="0">
                <a:solidFill>
                  <a:srgbClr val="FF0000"/>
                </a:solidFill>
              </a:rPr>
              <a:t>are about 115 elements in the language of chemistry.  It changes as we make discoveries!</a:t>
            </a:r>
            <a:endParaRPr lang="en-US" dirty="0">
              <a:solidFill>
                <a:srgbClr val="FF0000"/>
              </a:solidFill>
            </a:endParaRPr>
          </a:p>
        </p:txBody>
      </p:sp>
    </p:spTree>
    <p:extLst>
      <p:ext uri="{BB962C8B-B14F-4D97-AF65-F5344CB8AC3E}">
        <p14:creationId xmlns:p14="http://schemas.microsoft.com/office/powerpoint/2010/main" val="27335077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Atoms make up elements--the building blocks of matter</a:t>
            </a:r>
            <a:endParaRPr lang="en-US" dirty="0"/>
          </a:p>
        </p:txBody>
      </p:sp>
      <p:sp>
        <p:nvSpPr>
          <p:cNvPr id="4" name="Content Placeholder 3"/>
          <p:cNvSpPr>
            <a:spLocks noGrp="1"/>
          </p:cNvSpPr>
          <p:nvPr>
            <p:ph idx="1"/>
          </p:nvPr>
        </p:nvSpPr>
        <p:spPr>
          <a:xfrm>
            <a:off x="457200" y="1600200"/>
            <a:ext cx="8229600" cy="4031873"/>
          </a:xfrm>
          <a:prstGeom prst="rect">
            <a:avLst/>
          </a:prstGeom>
        </p:spPr>
        <p:txBody>
          <a:bodyPr>
            <a:spAutoFit/>
          </a:bodyPr>
          <a:lstStyle/>
          <a:p>
            <a:r>
              <a:rPr lang="en-US" dirty="0"/>
              <a:t>T</a:t>
            </a:r>
            <a:r>
              <a:rPr lang="en-US" dirty="0" smtClean="0"/>
              <a:t>he building blocks are too small to see, even with a light microscope.  </a:t>
            </a:r>
          </a:p>
          <a:p>
            <a:pPr marL="0" indent="0">
              <a:buNone/>
            </a:pPr>
            <a:r>
              <a:rPr lang="en-US" dirty="0" smtClean="0"/>
              <a:t>  </a:t>
            </a:r>
          </a:p>
          <a:p>
            <a:r>
              <a:rPr lang="en-US" dirty="0" smtClean="0"/>
              <a:t>In 1981, the </a:t>
            </a:r>
            <a:r>
              <a:rPr lang="en-US" dirty="0">
                <a:solidFill>
                  <a:schemeClr val="accent6">
                    <a:lumMod val="75000"/>
                  </a:schemeClr>
                </a:solidFill>
              </a:rPr>
              <a:t>S</a:t>
            </a:r>
            <a:r>
              <a:rPr lang="en-US" dirty="0" smtClean="0">
                <a:solidFill>
                  <a:schemeClr val="accent6">
                    <a:lumMod val="75000"/>
                  </a:schemeClr>
                </a:solidFill>
              </a:rPr>
              <a:t>canning </a:t>
            </a:r>
            <a:r>
              <a:rPr lang="en-US" dirty="0">
                <a:solidFill>
                  <a:schemeClr val="accent6">
                    <a:lumMod val="75000"/>
                  </a:schemeClr>
                </a:solidFill>
              </a:rPr>
              <a:t>T</a:t>
            </a:r>
            <a:r>
              <a:rPr lang="en-US" dirty="0" smtClean="0">
                <a:solidFill>
                  <a:schemeClr val="accent6">
                    <a:lumMod val="75000"/>
                  </a:schemeClr>
                </a:solidFill>
              </a:rPr>
              <a:t>unneling</a:t>
            </a:r>
          </a:p>
          <a:p>
            <a:pPr marL="0" indent="0">
              <a:buNone/>
            </a:pPr>
            <a:r>
              <a:rPr lang="en-US" dirty="0" smtClean="0">
                <a:solidFill>
                  <a:schemeClr val="accent6">
                    <a:lumMod val="75000"/>
                  </a:schemeClr>
                </a:solidFill>
              </a:rPr>
              <a:t>Microscope</a:t>
            </a:r>
            <a:r>
              <a:rPr lang="en-US" dirty="0" smtClean="0"/>
              <a:t> was invented.  It </a:t>
            </a:r>
          </a:p>
          <a:p>
            <a:pPr marL="0" indent="0">
              <a:buNone/>
            </a:pPr>
            <a:r>
              <a:rPr lang="en-US" dirty="0" smtClean="0"/>
              <a:t>uses electric currents to ‘see’</a:t>
            </a:r>
          </a:p>
          <a:p>
            <a:pPr marL="0" indent="0">
              <a:buNone/>
            </a:pPr>
            <a:r>
              <a:rPr lang="en-US" dirty="0" smtClean="0"/>
              <a:t>atoms.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61" t="52240" r="67577" b="15028"/>
          <a:stretch/>
        </p:blipFill>
        <p:spPr bwMode="auto">
          <a:xfrm>
            <a:off x="6248399" y="2236172"/>
            <a:ext cx="2652819" cy="376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5383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atom is made up of 3 parts</a:t>
            </a:r>
            <a:endParaRPr lang="en-US" dirty="0"/>
          </a:p>
        </p:txBody>
      </p:sp>
      <p:sp>
        <p:nvSpPr>
          <p:cNvPr id="3" name="Content Placeholder 2"/>
          <p:cNvSpPr>
            <a:spLocks noGrp="1"/>
          </p:cNvSpPr>
          <p:nvPr>
            <p:ph idx="1"/>
          </p:nvPr>
        </p:nvSpPr>
        <p:spPr>
          <a:xfrm>
            <a:off x="76200" y="1219200"/>
            <a:ext cx="8229600" cy="4525963"/>
          </a:xfrm>
        </p:spPr>
        <p:txBody>
          <a:bodyPr>
            <a:normAutofit fontScale="62500" lnSpcReduction="20000"/>
          </a:bodyPr>
          <a:lstStyle/>
          <a:p>
            <a:r>
              <a:rPr lang="en-US" b="1" dirty="0" smtClean="0">
                <a:solidFill>
                  <a:srgbClr val="0070C0"/>
                </a:solidFill>
              </a:rPr>
              <a:t>1) Proton</a:t>
            </a:r>
          </a:p>
          <a:p>
            <a:pPr lvl="1"/>
            <a:r>
              <a:rPr lang="en-US" b="1" dirty="0" smtClean="0"/>
              <a:t>Protons have a POSITIVE charge.</a:t>
            </a:r>
          </a:p>
          <a:p>
            <a:pPr marL="457200" lvl="1" indent="0">
              <a:buNone/>
            </a:pPr>
            <a:endParaRPr lang="en-US" b="1" dirty="0" smtClean="0"/>
          </a:p>
          <a:p>
            <a:r>
              <a:rPr lang="en-US" b="1" dirty="0" smtClean="0">
                <a:solidFill>
                  <a:schemeClr val="accent6"/>
                </a:solidFill>
              </a:rPr>
              <a:t>2) Neutron</a:t>
            </a:r>
          </a:p>
          <a:p>
            <a:pPr lvl="1"/>
            <a:r>
              <a:rPr lang="en-US" b="1" dirty="0" smtClean="0"/>
              <a:t>Neutrons have NO charge.</a:t>
            </a:r>
          </a:p>
          <a:p>
            <a:pPr marL="457200" lvl="1" indent="0">
              <a:buNone/>
            </a:pPr>
            <a:endParaRPr lang="en-US" b="1" dirty="0" smtClean="0"/>
          </a:p>
          <a:p>
            <a:r>
              <a:rPr lang="en-US" b="1" dirty="0" smtClean="0">
                <a:solidFill>
                  <a:srgbClr val="92D050"/>
                </a:solidFill>
              </a:rPr>
              <a:t>3) Electron</a:t>
            </a:r>
          </a:p>
          <a:p>
            <a:pPr lvl="1"/>
            <a:r>
              <a:rPr lang="en-US" b="1" dirty="0" smtClean="0"/>
              <a:t>Electrons have a NEGATIVE charge.</a:t>
            </a:r>
          </a:p>
          <a:p>
            <a:pPr marL="457200" lvl="1" indent="0">
              <a:buNone/>
            </a:pPr>
            <a:endParaRPr lang="en-US" b="1" dirty="0" smtClean="0"/>
          </a:p>
          <a:p>
            <a:pPr lvl="1"/>
            <a:r>
              <a:rPr lang="en-US" b="1" dirty="0" smtClean="0"/>
              <a:t>Electrons are by far the smallest.  We do not yet have the technology to measure their mass and size.  </a:t>
            </a:r>
          </a:p>
          <a:p>
            <a:pPr marL="457200" lvl="1" indent="0">
              <a:buNone/>
            </a:pPr>
            <a:endParaRPr lang="en-US" b="1" dirty="0" smtClean="0"/>
          </a:p>
          <a:p>
            <a:r>
              <a:rPr lang="en-US" dirty="0" smtClean="0"/>
              <a:t>Most atoms have a neutral charge because the number of protons and electrons are the same.</a:t>
            </a:r>
            <a:br>
              <a:rPr lang="en-US" dirty="0" smtClean="0"/>
            </a:br>
            <a:endParaRPr lang="en-US" dirty="0"/>
          </a:p>
        </p:txBody>
      </p:sp>
      <p:pic>
        <p:nvPicPr>
          <p:cNvPr id="2050" name="Picture 2" descr="http://upload.wikimedia.org/wikipedia/commons/thumb/d/d8/Atom_diagram.png/220px-Atom_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838200"/>
            <a:ext cx="2667000" cy="26670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artistsvalley.com/images/icons/Professional%20Vista%20Software%20Icons/Magnet/256x256/Mag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86200" y="522732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1276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18"/>
            <a:ext cx="8229600" cy="835654"/>
          </a:xfrm>
        </p:spPr>
        <p:txBody>
          <a:bodyPr>
            <a:normAutofit/>
          </a:bodyPr>
          <a:lstStyle/>
          <a:p>
            <a:r>
              <a:rPr lang="en-US" sz="2400" dirty="0" smtClean="0"/>
              <a:t>Electrons orbit the nucleus like the moon orbits Earth</a:t>
            </a:r>
            <a:endParaRPr lang="en-US" sz="2400" dirty="0"/>
          </a:p>
        </p:txBody>
      </p:sp>
      <p:sp>
        <p:nvSpPr>
          <p:cNvPr id="3" name="Content Placeholder 2"/>
          <p:cNvSpPr>
            <a:spLocks noGrp="1"/>
          </p:cNvSpPr>
          <p:nvPr>
            <p:ph idx="1"/>
          </p:nvPr>
        </p:nvSpPr>
        <p:spPr>
          <a:xfrm>
            <a:off x="228600" y="702196"/>
            <a:ext cx="8229600" cy="2178491"/>
          </a:xfrm>
        </p:spPr>
        <p:txBody>
          <a:bodyPr>
            <a:normAutofit/>
          </a:bodyPr>
          <a:lstStyle/>
          <a:p>
            <a:r>
              <a:rPr lang="en-US" sz="2000" dirty="0" smtClean="0"/>
              <a:t>The place where electrons are found are called orbitals.</a:t>
            </a:r>
          </a:p>
          <a:p>
            <a:r>
              <a:rPr lang="en-US" sz="2000" dirty="0" smtClean="0"/>
              <a:t>In each orbital, there can only be a certain number of electrons.</a:t>
            </a:r>
          </a:p>
          <a:p>
            <a:r>
              <a:rPr lang="en-US" sz="2000" dirty="0" smtClean="0"/>
              <a:t>The negative charge of electrons is attracted to the positive charge of the protons.</a:t>
            </a:r>
          </a:p>
          <a:p>
            <a:r>
              <a:rPr lang="en-US" sz="2000" dirty="0" smtClean="0"/>
              <a:t>This is why we say ‘opposites attract’!</a:t>
            </a:r>
          </a:p>
          <a:p>
            <a:pPr marL="0" indent="0">
              <a:buNone/>
            </a:pPr>
            <a:endParaRPr lang="en-US" sz="2000" dirty="0" smtClean="0"/>
          </a:p>
          <a:p>
            <a:endParaRPr lang="en-US" sz="2000" b="1" dirty="0" smtClean="0"/>
          </a:p>
          <a:p>
            <a:endParaRPr lang="en-US" sz="2000" dirty="0"/>
          </a:p>
        </p:txBody>
      </p:sp>
      <p:pic>
        <p:nvPicPr>
          <p:cNvPr id="3074" name="Picture 2" descr="http://us.123rf.com/400wm/400/400/costasss/costasss0906/costasss090600001/5762973-vector-illustration-of-atom-nucle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2755" y="2718169"/>
            <a:ext cx="2743200" cy="27481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aerospaceweb.org/question/astronomy/moon/orb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989" y="2806257"/>
            <a:ext cx="3657600" cy="26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7118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24"/>
            <a:ext cx="8229600" cy="874936"/>
          </a:xfrm>
        </p:spPr>
        <p:txBody>
          <a:bodyPr>
            <a:normAutofit/>
          </a:bodyPr>
          <a:lstStyle/>
          <a:p>
            <a:r>
              <a:rPr lang="en-US" sz="2400" dirty="0" smtClean="0"/>
              <a:t>Protons and neutrons are in the nucleus</a:t>
            </a:r>
            <a:endParaRPr lang="en-US" sz="2400" dirty="0"/>
          </a:p>
        </p:txBody>
      </p:sp>
      <p:sp>
        <p:nvSpPr>
          <p:cNvPr id="3" name="Content Placeholder 2"/>
          <p:cNvSpPr>
            <a:spLocks noGrp="1"/>
          </p:cNvSpPr>
          <p:nvPr>
            <p:ph idx="1"/>
          </p:nvPr>
        </p:nvSpPr>
        <p:spPr>
          <a:xfrm>
            <a:off x="403525" y="1112838"/>
            <a:ext cx="8763000" cy="4727102"/>
          </a:xfrm>
        </p:spPr>
        <p:txBody>
          <a:bodyPr>
            <a:normAutofit fontScale="92500" lnSpcReduction="10000"/>
          </a:bodyPr>
          <a:lstStyle/>
          <a:p>
            <a:r>
              <a:rPr lang="en-US" sz="2200" dirty="0" smtClean="0"/>
              <a:t>Protons and neutrons are about the same size.</a:t>
            </a:r>
          </a:p>
          <a:p>
            <a:pPr marL="0" indent="0">
              <a:buNone/>
            </a:pPr>
            <a:endParaRPr lang="en-US" sz="2200" dirty="0" smtClean="0"/>
          </a:p>
          <a:p>
            <a:r>
              <a:rPr lang="en-US" sz="2200" dirty="0" smtClean="0"/>
              <a:t>They are in the ‘middle’ of the atom, or the nucleus.</a:t>
            </a:r>
          </a:p>
          <a:p>
            <a:pPr marL="0" indent="0">
              <a:buNone/>
            </a:pPr>
            <a:r>
              <a:rPr lang="en-US" sz="2200" dirty="0" smtClean="0"/>
              <a:t>		We will put our protons (goldfish) and neutrons </a:t>
            </a:r>
          </a:p>
          <a:p>
            <a:pPr marL="0" indent="0">
              <a:buNone/>
            </a:pPr>
            <a:r>
              <a:rPr lang="en-US" sz="2200" dirty="0"/>
              <a:t>	</a:t>
            </a:r>
            <a:r>
              <a:rPr lang="en-US" sz="2200" dirty="0" smtClean="0"/>
              <a:t>	(gummies) in our nucleus (plastic egg)</a:t>
            </a:r>
          </a:p>
          <a:p>
            <a:pPr marL="0" indent="0">
              <a:buNone/>
            </a:pPr>
            <a:endParaRPr lang="en-US" sz="2200" dirty="0" smtClean="0"/>
          </a:p>
          <a:p>
            <a:pPr marL="0" indent="0">
              <a:buNone/>
            </a:pPr>
            <a:r>
              <a:rPr lang="en-US" sz="2200" dirty="0"/>
              <a:t>	</a:t>
            </a:r>
            <a:r>
              <a:rPr lang="en-US" sz="2200" dirty="0" smtClean="0"/>
              <a:t>				</a:t>
            </a:r>
          </a:p>
          <a:p>
            <a:pPr marL="0" indent="0">
              <a:buNone/>
            </a:pPr>
            <a:endParaRPr lang="en-US" sz="2200" dirty="0" smtClean="0"/>
          </a:p>
          <a:p>
            <a:pPr marL="0" indent="0">
              <a:buNone/>
            </a:pPr>
            <a:endParaRPr lang="en-US" sz="2200" dirty="0" smtClean="0"/>
          </a:p>
          <a:p>
            <a:r>
              <a:rPr lang="en-US" sz="2200" dirty="0" smtClean="0"/>
              <a:t>When the number of protons and neutrons is equal, the nucleus is stable—it stays the way it is.  </a:t>
            </a:r>
          </a:p>
          <a:p>
            <a:pPr marL="0" indent="0">
              <a:buNone/>
            </a:pPr>
            <a:endParaRPr lang="en-US" sz="2200" dirty="0" smtClean="0"/>
          </a:p>
          <a:p>
            <a:r>
              <a:rPr lang="en-US" sz="2200" dirty="0" smtClean="0"/>
              <a:t>When there is more of one than the other, the atom tries to make the numbers the same by getting rid of the extra parts.</a:t>
            </a:r>
          </a:p>
          <a:p>
            <a:endParaRPr lang="en-US" sz="2200" b="1" dirty="0" smtClean="0"/>
          </a:p>
          <a:p>
            <a:pPr marL="0" indent="0">
              <a:buNone/>
            </a:pPr>
            <a:endParaRPr lang="en-US" dirty="0"/>
          </a:p>
        </p:txBody>
      </p:sp>
      <p:pic>
        <p:nvPicPr>
          <p:cNvPr id="3074" name="Picture 2" descr="http://us.123rf.com/400wm/400/400/costasss/costasss0906/costasss090600001/5762973-vector-illustration-of-atom-nucle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6809" y="528672"/>
            <a:ext cx="1752600" cy="175577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4.bp.blogspot.com/-G68lX_RSwvs/TbWMC1aP8gI/AAAAAAAAAGY/ZLpWED9dkVg/s1600/plasticea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512" y="2926754"/>
            <a:ext cx="1242564" cy="12425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farm4.static.flickr.com/3030/2494396868_7a419b7764.jpg"/>
          <p:cNvPicPr>
            <a:picLocks noChangeAspect="1" noChangeArrowheads="1"/>
          </p:cNvPicPr>
          <p:nvPr/>
        </p:nvPicPr>
        <p:blipFill rotWithShape="1">
          <a:blip r:embed="rId4">
            <a:extLst>
              <a:ext uri="{28A0092B-C50C-407E-A947-70E740481C1C}">
                <a14:useLocalDpi xmlns:a14="http://schemas.microsoft.com/office/drawing/2010/main" val="0"/>
              </a:ext>
            </a:extLst>
          </a:blip>
          <a:srcRect l="48161" t="11983" r="14399" b="16611"/>
          <a:stretch/>
        </p:blipFill>
        <p:spPr bwMode="auto">
          <a:xfrm>
            <a:off x="5670537" y="2873245"/>
            <a:ext cx="870904" cy="803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superawesomeliteraryadventuresociety.files.wordpress.com/2012/06/goldfish_cracker_pi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3260" y="2873245"/>
            <a:ext cx="1148308" cy="89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945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400" dirty="0" smtClean="0"/>
              <a:t>Electrons</a:t>
            </a:r>
            <a:endParaRPr lang="en-US" sz="2400" dirty="0"/>
          </a:p>
        </p:txBody>
      </p:sp>
      <p:sp>
        <p:nvSpPr>
          <p:cNvPr id="3" name="Content Placeholder 2"/>
          <p:cNvSpPr>
            <a:spLocks noGrp="1"/>
          </p:cNvSpPr>
          <p:nvPr>
            <p:ph idx="1"/>
          </p:nvPr>
        </p:nvSpPr>
        <p:spPr>
          <a:xfrm>
            <a:off x="228600" y="685800"/>
            <a:ext cx="8229600" cy="1867537"/>
          </a:xfrm>
        </p:spPr>
        <p:txBody>
          <a:bodyPr>
            <a:normAutofit/>
          </a:bodyPr>
          <a:lstStyle/>
          <a:p>
            <a:r>
              <a:rPr lang="en-US" sz="2000" dirty="0" smtClean="0"/>
              <a:t>Around the nucleus some electrons are further out than others. </a:t>
            </a:r>
          </a:p>
          <a:p>
            <a:r>
              <a:rPr lang="en-US" sz="2000" dirty="0" smtClean="0"/>
              <a:t>The further away the electron is from the nucleus, the weaker the pull of the nucleus on it. This is why bigger atoms, with more electrons, react more easily with other atoms.</a:t>
            </a:r>
          </a:p>
        </p:txBody>
      </p:sp>
      <p:pic>
        <p:nvPicPr>
          <p:cNvPr id="4102" name="Picture 6" descr="http://3.bp.blogspot.com/-7WaPCpa9mF4/TfgpuFxlFII/AAAAAAAAACA/x5_0HjUpn2Y/s1600/ch9orbital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20667"/>
            <a:ext cx="5995446"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3388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04" y="0"/>
            <a:ext cx="6233451" cy="1143000"/>
          </a:xfrm>
        </p:spPr>
        <p:txBody>
          <a:bodyPr>
            <a:normAutofit/>
          </a:bodyPr>
          <a:lstStyle/>
          <a:p>
            <a:r>
              <a:rPr lang="en-US" sz="2400" dirty="0" smtClean="0"/>
              <a:t>The number of </a:t>
            </a:r>
            <a:r>
              <a:rPr lang="en-US" sz="2400" dirty="0" smtClean="0"/>
              <a:t>protons </a:t>
            </a:r>
            <a:r>
              <a:rPr lang="en-US" sz="2400" dirty="0" smtClean="0"/>
              <a:t>and </a:t>
            </a:r>
            <a:r>
              <a:rPr lang="en-US" sz="2400" dirty="0" smtClean="0"/>
              <a:t>electrons </a:t>
            </a:r>
            <a:r>
              <a:rPr lang="en-US" sz="2400" dirty="0" smtClean="0"/>
              <a:t>determine the kind of element.</a:t>
            </a:r>
            <a:endParaRPr lang="en-US" sz="2400" dirty="0"/>
          </a:p>
        </p:txBody>
      </p:sp>
      <p:pic>
        <p:nvPicPr>
          <p:cNvPr id="2050" name="Picture 2" descr="http://www.ptable.com/Images/periodic%20t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172" y="1143000"/>
            <a:ext cx="6609501" cy="495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799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990600"/>
          </a:xfrm>
        </p:spPr>
        <p:txBody>
          <a:bodyPr>
            <a:normAutofit/>
          </a:bodyPr>
          <a:lstStyle/>
          <a:p>
            <a:r>
              <a:rPr lang="en-US" sz="2400" dirty="0" smtClean="0"/>
              <a:t>Water is the most amazing molecule!</a:t>
            </a:r>
            <a:endParaRPr lang="en-US" sz="2400" dirty="0"/>
          </a:p>
        </p:txBody>
      </p:sp>
      <p:sp>
        <p:nvSpPr>
          <p:cNvPr id="3" name="Content Placeholder 2"/>
          <p:cNvSpPr>
            <a:spLocks noGrp="1"/>
          </p:cNvSpPr>
          <p:nvPr>
            <p:ph idx="1"/>
          </p:nvPr>
        </p:nvSpPr>
        <p:spPr>
          <a:xfrm>
            <a:off x="457200" y="838201"/>
            <a:ext cx="8229600" cy="3037634"/>
          </a:xfrm>
        </p:spPr>
        <p:txBody>
          <a:bodyPr>
            <a:normAutofit/>
          </a:bodyPr>
          <a:lstStyle/>
          <a:p>
            <a:r>
              <a:rPr lang="en-US" sz="2000" dirty="0" smtClean="0"/>
              <a:t>Hydrogen is the only element without a neutron.  It has 1 proton and 1 electron.</a:t>
            </a:r>
          </a:p>
          <a:p>
            <a:endParaRPr lang="en-US" sz="2000" dirty="0"/>
          </a:p>
          <a:p>
            <a:r>
              <a:rPr lang="en-US" sz="2000" dirty="0" smtClean="0"/>
              <a:t>Oxygen has 8 protons, 8 neutrons and 8 electrons.  </a:t>
            </a:r>
          </a:p>
          <a:p>
            <a:endParaRPr lang="en-US" sz="2000" dirty="0" smtClean="0"/>
          </a:p>
          <a:p>
            <a:r>
              <a:rPr lang="en-US" sz="2000" dirty="0" smtClean="0"/>
              <a:t>Hydrogen and oxygen form water when 2 Hydrogen atoms share 2 electrons with 1 Oxygen atom.</a:t>
            </a:r>
          </a:p>
          <a:p>
            <a:pPr marL="0" indent="0">
              <a:buNone/>
            </a:pPr>
            <a:endParaRPr lang="en-US" dirty="0" smtClean="0"/>
          </a:p>
        </p:txBody>
      </p:sp>
      <p:pic>
        <p:nvPicPr>
          <p:cNvPr id="4" name="Picture 2" descr="http://upload.wikimedia.org/wikipedia/commons/d/d4/Water_molecu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723" y="3471713"/>
            <a:ext cx="1371600" cy="1567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ucleardarkness.org/include/nucleardarkness/images/water_molecu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036" y="3471713"/>
            <a:ext cx="2780772" cy="193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8477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217" y="274638"/>
            <a:ext cx="6089426" cy="720509"/>
          </a:xfrm>
        </p:spPr>
        <p:txBody>
          <a:bodyPr>
            <a:normAutofit/>
          </a:bodyPr>
          <a:lstStyle/>
          <a:p>
            <a:r>
              <a:rPr lang="en-US" sz="2400" dirty="0" smtClean="0"/>
              <a:t>Only water…H2O</a:t>
            </a:r>
            <a:endParaRPr lang="en-US" sz="2400" dirty="0"/>
          </a:p>
        </p:txBody>
      </p:sp>
      <p:sp>
        <p:nvSpPr>
          <p:cNvPr id="3" name="Content Placeholder 2"/>
          <p:cNvSpPr>
            <a:spLocks noGrp="1"/>
          </p:cNvSpPr>
          <p:nvPr>
            <p:ph sz="half" idx="1"/>
          </p:nvPr>
        </p:nvSpPr>
        <p:spPr/>
        <p:txBody>
          <a:bodyPr>
            <a:normAutofit/>
          </a:bodyPr>
          <a:lstStyle/>
          <a:p>
            <a:r>
              <a:rPr lang="en-US" sz="2000" dirty="0"/>
              <a:t>Water in its solid state </a:t>
            </a:r>
            <a:r>
              <a:rPr lang="en-US" sz="2000" dirty="0" smtClean="0"/>
              <a:t>is </a:t>
            </a:r>
            <a:r>
              <a:rPr lang="en-US" sz="2000" dirty="0"/>
              <a:t>less dense than </a:t>
            </a:r>
            <a:r>
              <a:rPr lang="en-US" sz="2000" dirty="0" smtClean="0"/>
              <a:t>its </a:t>
            </a:r>
            <a:r>
              <a:rPr lang="en-US" sz="2000" dirty="0"/>
              <a:t>liquid state. </a:t>
            </a:r>
          </a:p>
          <a:p>
            <a:pPr lvl="1"/>
            <a:r>
              <a:rPr lang="en-US" sz="2000" dirty="0">
                <a:solidFill>
                  <a:srgbClr val="FF0000"/>
                </a:solidFill>
              </a:rPr>
              <a:t>Solid ice floats on liquid water!</a:t>
            </a:r>
          </a:p>
          <a:p>
            <a:r>
              <a:rPr lang="en-US" sz="2000" dirty="0"/>
              <a:t>Water expands when it turns solid.  </a:t>
            </a:r>
            <a:endParaRPr lang="en-US" sz="2000" dirty="0" smtClean="0"/>
          </a:p>
          <a:p>
            <a:pPr lvl="1"/>
            <a:r>
              <a:rPr lang="en-US" sz="2000" dirty="0" smtClean="0">
                <a:solidFill>
                  <a:srgbClr val="00B0F0"/>
                </a:solidFill>
              </a:rPr>
              <a:t>Most molecules </a:t>
            </a:r>
            <a:r>
              <a:rPr lang="en-US" sz="2000" dirty="0">
                <a:solidFill>
                  <a:srgbClr val="00B0F0"/>
                </a:solidFill>
              </a:rPr>
              <a:t>shrink together or compress.</a:t>
            </a:r>
          </a:p>
          <a:p>
            <a:r>
              <a:rPr lang="en-US" sz="2000" dirty="0" smtClean="0"/>
              <a:t>Ice is less dense than liquid water because of the way the atoms line up and bond together!</a:t>
            </a:r>
            <a:endParaRPr lang="en-US" sz="2000" dirty="0"/>
          </a:p>
          <a:p>
            <a:endParaRPr lang="en-US" sz="2000" dirty="0"/>
          </a:p>
        </p:txBody>
      </p:sp>
      <p:pic>
        <p:nvPicPr>
          <p:cNvPr id="7170" name="Picture 2" descr="C:\Users\Chris\Pictures\print favorites for notecards\cropped images\simoniello southern ocean berg.jpg"/>
          <p:cNvPicPr>
            <a:picLocks noChangeAspect="1" noChangeArrowheads="1"/>
          </p:cNvPicPr>
          <p:nvPr/>
        </p:nvPicPr>
        <p:blipFill rotWithShape="1">
          <a:blip r:embed="rId2">
            <a:extLst>
              <a:ext uri="{28A0092B-C50C-407E-A947-70E740481C1C}">
                <a14:useLocalDpi xmlns:a14="http://schemas.microsoft.com/office/drawing/2010/main" val="0"/>
              </a:ext>
            </a:extLst>
          </a:blip>
          <a:srcRect r="30812"/>
          <a:stretch/>
        </p:blipFill>
        <p:spPr bwMode="auto">
          <a:xfrm>
            <a:off x="4773930" y="1656214"/>
            <a:ext cx="3985456" cy="388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5806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524000"/>
            <a:ext cx="5538445" cy="1200328"/>
          </a:xfrm>
          <a:prstGeom prst="rect">
            <a:avLst/>
          </a:prstGeom>
        </p:spPr>
        <p:txBody>
          <a:bodyPr wrap="none">
            <a:spAutoFit/>
          </a:bodyPr>
          <a:lstStyle/>
          <a:p>
            <a:pPr algn="ctr"/>
            <a:r>
              <a:rPr lang="en-US" sz="2400" b="1" dirty="0" smtClean="0"/>
              <a:t>Activity </a:t>
            </a:r>
          </a:p>
          <a:p>
            <a:pPr algn="ctr"/>
            <a:r>
              <a:rPr lang="en-US" sz="2400" dirty="0" smtClean="0"/>
              <a:t>Mostly Edible Water Molecule</a:t>
            </a:r>
          </a:p>
          <a:p>
            <a:pPr algn="ctr"/>
            <a:r>
              <a:rPr lang="en-US" sz="2400" dirty="0" smtClean="0"/>
              <a:t>Step </a:t>
            </a:r>
            <a:r>
              <a:rPr lang="en-US" sz="2400" dirty="0"/>
              <a:t>by Step:  Let’s make a water molecule</a:t>
            </a:r>
          </a:p>
        </p:txBody>
      </p:sp>
      <p:sp>
        <p:nvSpPr>
          <p:cNvPr id="6" name="TextBox 5"/>
          <p:cNvSpPr txBox="1"/>
          <p:nvPr/>
        </p:nvSpPr>
        <p:spPr>
          <a:xfrm>
            <a:off x="381000" y="3200400"/>
            <a:ext cx="6705600" cy="2862323"/>
          </a:xfrm>
          <a:prstGeom prst="rect">
            <a:avLst/>
          </a:prstGeom>
          <a:noFill/>
        </p:spPr>
        <p:txBody>
          <a:bodyPr wrap="square" rtlCol="0">
            <a:spAutoFit/>
          </a:bodyPr>
          <a:lstStyle/>
          <a:p>
            <a:r>
              <a:rPr lang="en-US" dirty="0" smtClean="0"/>
              <a:t>Materials</a:t>
            </a:r>
          </a:p>
          <a:p>
            <a:pPr marL="285750" indent="-285750">
              <a:buFont typeface="Arial"/>
              <a:buChar char="•"/>
            </a:pPr>
            <a:r>
              <a:rPr lang="en-US" dirty="0" smtClean="0"/>
              <a:t>Plastic Easter eggs</a:t>
            </a:r>
          </a:p>
          <a:p>
            <a:pPr marL="285750" indent="-285750">
              <a:buFont typeface="Arial"/>
              <a:buChar char="•"/>
            </a:pPr>
            <a:r>
              <a:rPr lang="en-US" dirty="0" smtClean="0"/>
              <a:t>Small (smaller than the plastic eggs) plastic spheres (similar to those found in prize machines)</a:t>
            </a:r>
          </a:p>
          <a:p>
            <a:pPr marL="285750" indent="-285750">
              <a:buFont typeface="Arial"/>
              <a:buChar char="•"/>
            </a:pPr>
            <a:r>
              <a:rPr lang="en-US" dirty="0" smtClean="0"/>
              <a:t>Play dough or modeling clay</a:t>
            </a:r>
          </a:p>
          <a:p>
            <a:pPr marL="285750" indent="-285750">
              <a:buFont typeface="Arial"/>
              <a:buChar char="•"/>
            </a:pPr>
            <a:r>
              <a:rPr lang="en-US" dirty="0" smtClean="0"/>
              <a:t>Toothpicks </a:t>
            </a:r>
          </a:p>
          <a:p>
            <a:pPr marL="285750" indent="-285750">
              <a:buFont typeface="Arial"/>
              <a:buChar char="•"/>
            </a:pPr>
            <a:r>
              <a:rPr lang="en-US" dirty="0" smtClean="0"/>
              <a:t>Goldfish crackers</a:t>
            </a:r>
          </a:p>
          <a:p>
            <a:pPr marL="285750" indent="-285750">
              <a:buFont typeface="Arial"/>
              <a:buChar char="•"/>
            </a:pPr>
            <a:r>
              <a:rPr lang="en-US" dirty="0" smtClean="0"/>
              <a:t>Raisins </a:t>
            </a:r>
          </a:p>
          <a:p>
            <a:pPr marL="285750" indent="-285750">
              <a:buFont typeface="Arial"/>
              <a:buChar char="•"/>
            </a:pP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405865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46590"/>
            <a:ext cx="8534400" cy="5355313"/>
          </a:xfrm>
          <a:prstGeom prst="rect">
            <a:avLst/>
          </a:prstGeom>
          <a:noFill/>
        </p:spPr>
        <p:txBody>
          <a:bodyPr wrap="square" rtlCol="0">
            <a:spAutoFit/>
          </a:bodyPr>
          <a:lstStyle/>
          <a:p>
            <a:r>
              <a:rPr lang="en-US" b="1" dirty="0" smtClean="0"/>
              <a:t>Key Concepts</a:t>
            </a:r>
          </a:p>
          <a:p>
            <a:endParaRPr lang="en-US" dirty="0"/>
          </a:p>
          <a:p>
            <a:pPr marL="285750" indent="-285750">
              <a:buFont typeface="Arial"/>
              <a:buChar char="•"/>
            </a:pPr>
            <a:r>
              <a:rPr lang="en-US" dirty="0" smtClean="0"/>
              <a:t>Atoms are the smallest parts or “building blocks” of elements, molecules, and matter.</a:t>
            </a:r>
          </a:p>
          <a:p>
            <a:pPr marL="285750" indent="-285750">
              <a:buFont typeface="Arial"/>
              <a:buChar char="•"/>
            </a:pPr>
            <a:r>
              <a:rPr lang="en-US" dirty="0" smtClean="0"/>
              <a:t>The Periodic </a:t>
            </a:r>
            <a:r>
              <a:rPr lang="en-US" dirty="0"/>
              <a:t>T</a:t>
            </a:r>
            <a:r>
              <a:rPr lang="en-US" dirty="0" smtClean="0"/>
              <a:t>able of Elements is all of the atoms and elements (and their properties) currently known to scientists.  </a:t>
            </a:r>
          </a:p>
          <a:p>
            <a:pPr marL="285750" indent="-285750">
              <a:buFont typeface="Arial"/>
              <a:buChar char="•"/>
            </a:pPr>
            <a:r>
              <a:rPr lang="en-US" dirty="0" smtClean="0"/>
              <a:t>The atoms is made up of three parts:  protons, neutrons, and electrons</a:t>
            </a:r>
          </a:p>
          <a:p>
            <a:pPr marL="285750" indent="-285750">
              <a:buFont typeface="Arial"/>
              <a:buChar char="•"/>
            </a:pPr>
            <a:r>
              <a:rPr lang="en-US" dirty="0" smtClean="0"/>
              <a:t>Water is made up of 2 Hydrogen atoms and 1 Oxygen atom and has very unique properties.  </a:t>
            </a:r>
          </a:p>
          <a:p>
            <a:endParaRPr lang="en-US" dirty="0" smtClean="0"/>
          </a:p>
          <a:p>
            <a:r>
              <a:rPr lang="en-US" b="1" dirty="0" smtClean="0"/>
              <a:t>Objectives</a:t>
            </a:r>
            <a:r>
              <a:rPr lang="en-US" dirty="0" smtClean="0"/>
              <a:t> </a:t>
            </a:r>
          </a:p>
          <a:p>
            <a:endParaRPr lang="en-US" dirty="0"/>
          </a:p>
          <a:p>
            <a:r>
              <a:rPr lang="en-US" dirty="0" smtClean="0"/>
              <a:t>Students will be able to:</a:t>
            </a:r>
          </a:p>
          <a:p>
            <a:pPr marL="285750" indent="-285750">
              <a:buFont typeface="Arial"/>
              <a:buChar char="•"/>
            </a:pPr>
            <a:r>
              <a:rPr lang="en-US" dirty="0" smtClean="0"/>
              <a:t>Understand that atoms are the smallest components of elements, molecules, and matter  </a:t>
            </a:r>
          </a:p>
          <a:p>
            <a:pPr marL="285750" indent="-285750">
              <a:buFont typeface="Arial"/>
              <a:buChar char="•"/>
            </a:pPr>
            <a:r>
              <a:rPr lang="en-US" dirty="0" smtClean="0"/>
              <a:t>Understand that the periodic table of elements is a list of all the atoms/ elements known to scientists</a:t>
            </a:r>
          </a:p>
          <a:p>
            <a:pPr marL="285750" indent="-285750">
              <a:buFont typeface="Arial"/>
              <a:buChar char="•"/>
            </a:pPr>
            <a:r>
              <a:rPr lang="en-US" dirty="0" smtClean="0"/>
              <a:t>Name the parts of an atom</a:t>
            </a:r>
          </a:p>
          <a:p>
            <a:pPr marL="285750" indent="-285750">
              <a:buFont typeface="Arial"/>
              <a:buChar char="•"/>
            </a:pPr>
            <a:r>
              <a:rPr lang="en-US" dirty="0" smtClean="0"/>
              <a:t>Name two characteristics unique to the water molecule</a:t>
            </a:r>
          </a:p>
          <a:p>
            <a:pPr marL="285750" indent="-285750">
              <a:buFont typeface="Arial"/>
              <a:buChar char="•"/>
            </a:pPr>
            <a:endParaRPr lang="en-US" dirty="0"/>
          </a:p>
        </p:txBody>
      </p:sp>
      <p:sp>
        <p:nvSpPr>
          <p:cNvPr id="6" name="TextBox 5"/>
          <p:cNvSpPr txBox="1"/>
          <p:nvPr/>
        </p:nvSpPr>
        <p:spPr>
          <a:xfrm>
            <a:off x="2133600" y="615602"/>
            <a:ext cx="5791200" cy="369332"/>
          </a:xfrm>
          <a:prstGeom prst="rect">
            <a:avLst/>
          </a:prstGeom>
          <a:noFill/>
        </p:spPr>
        <p:txBody>
          <a:bodyPr wrap="square" rtlCol="0">
            <a:spAutoFit/>
          </a:bodyPr>
          <a:lstStyle/>
          <a:p>
            <a:r>
              <a:rPr lang="en-US" b="1" dirty="0" smtClean="0"/>
              <a:t>Lesson Plan – Atoms and Water Molecules   </a:t>
            </a:r>
            <a:endParaRPr lang="en-US" b="1" dirty="0"/>
          </a:p>
        </p:txBody>
      </p:sp>
    </p:spTree>
    <p:extLst>
      <p:ext uri="{BB962C8B-B14F-4D97-AF65-F5344CB8AC3E}">
        <p14:creationId xmlns:p14="http://schemas.microsoft.com/office/powerpoint/2010/main" val="70079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by Step:  Let’s make a water molecule</a:t>
            </a:r>
            <a:endParaRPr lang="en-US" dirty="0"/>
          </a:p>
        </p:txBody>
      </p:sp>
      <p:sp>
        <p:nvSpPr>
          <p:cNvPr id="3" name="Content Placeholder 2"/>
          <p:cNvSpPr>
            <a:spLocks noGrp="1"/>
          </p:cNvSpPr>
          <p:nvPr>
            <p:ph idx="1"/>
          </p:nvPr>
        </p:nvSpPr>
        <p:spPr>
          <a:xfrm>
            <a:off x="152400" y="1600200"/>
            <a:ext cx="8229600" cy="4953000"/>
          </a:xfrm>
        </p:spPr>
        <p:txBody>
          <a:bodyPr>
            <a:normAutofit/>
          </a:bodyPr>
          <a:lstStyle/>
          <a:p>
            <a:pPr>
              <a:buAutoNum type="arabicPeriod"/>
            </a:pPr>
            <a:r>
              <a:rPr lang="en-US" sz="1800" dirty="0" smtClean="0">
                <a:solidFill>
                  <a:srgbClr val="000000"/>
                </a:solidFill>
              </a:rPr>
              <a:t>Put 1 goldfish (proton) in the first small sphere and close. </a:t>
            </a:r>
            <a:endParaRPr lang="en-US" sz="1800" dirty="0">
              <a:solidFill>
                <a:srgbClr val="000000"/>
              </a:solidFill>
            </a:endParaRPr>
          </a:p>
          <a:p>
            <a:pPr marL="0" indent="0">
              <a:buNone/>
            </a:pPr>
            <a:r>
              <a:rPr lang="en-US" sz="1800" dirty="0" smtClean="0">
                <a:solidFill>
                  <a:schemeClr val="accent6">
                    <a:lumMod val="75000"/>
                  </a:schemeClr>
                </a:solidFill>
              </a:rPr>
              <a:t> </a:t>
            </a:r>
          </a:p>
          <a:p>
            <a:pPr>
              <a:buAutoNum type="arabicPeriod" startAt="2"/>
            </a:pPr>
            <a:r>
              <a:rPr lang="en-US" sz="1800" dirty="0" smtClean="0">
                <a:solidFill>
                  <a:srgbClr val="000000"/>
                </a:solidFill>
              </a:rPr>
              <a:t>Put 1 goldfish in the second small sphere and close.  </a:t>
            </a:r>
          </a:p>
          <a:p>
            <a:pPr marL="0" indent="0">
              <a:buNone/>
            </a:pPr>
            <a:r>
              <a:rPr lang="en-US" sz="1800" dirty="0"/>
              <a:t>	</a:t>
            </a:r>
            <a:r>
              <a:rPr lang="en-US" sz="1700" dirty="0" smtClean="0"/>
              <a:t>These are your Hydrogen atoms without their electrons.</a:t>
            </a:r>
          </a:p>
          <a:p>
            <a:pPr marL="0" indent="0">
              <a:buNone/>
            </a:pPr>
            <a:endParaRPr lang="en-US" sz="1700" dirty="0" smtClean="0"/>
          </a:p>
          <a:p>
            <a:pPr marL="0" indent="0">
              <a:buNone/>
            </a:pPr>
            <a:r>
              <a:rPr lang="en-US" sz="1800" dirty="0" smtClean="0">
                <a:solidFill>
                  <a:srgbClr val="000000"/>
                </a:solidFill>
              </a:rPr>
              <a:t>3. Put 8 goldfish and 8 gummies (neutrons) in your plastic egg.  </a:t>
            </a:r>
          </a:p>
          <a:p>
            <a:pPr marL="0" indent="0">
              <a:buNone/>
            </a:pPr>
            <a:r>
              <a:rPr lang="en-US" sz="1800" dirty="0" smtClean="0">
                <a:solidFill>
                  <a:srgbClr val="000000"/>
                </a:solidFill>
              </a:rPr>
              <a:t>Close it carefully.  This is your Oxygen atom without its electrons</a:t>
            </a:r>
            <a:r>
              <a:rPr lang="en-US" sz="1800" dirty="0" smtClean="0">
                <a:solidFill>
                  <a:srgbClr val="000000"/>
                </a:solidFill>
              </a:rPr>
              <a:t>.</a:t>
            </a:r>
            <a:endParaRPr lang="en-US" sz="1800" dirty="0" smtClean="0">
              <a:solidFill>
                <a:srgbClr val="000000"/>
              </a:solidFill>
            </a:endParaRPr>
          </a:p>
          <a:p>
            <a:pPr marL="0" indent="0">
              <a:buNone/>
            </a:pPr>
            <a:endParaRPr lang="en-US" sz="1800" dirty="0" smtClean="0">
              <a:solidFill>
                <a:srgbClr val="000000"/>
              </a:solidFill>
            </a:endParaRPr>
          </a:p>
          <a:p>
            <a:pPr marL="0" indent="0">
              <a:buNone/>
            </a:pPr>
            <a:r>
              <a:rPr lang="en-US" sz="1800" dirty="0" smtClean="0">
                <a:solidFill>
                  <a:srgbClr val="000000"/>
                </a:solidFill>
              </a:rPr>
              <a:t>4. Attach one raisin (electron) to the end of a broken toothpick. </a:t>
            </a:r>
          </a:p>
          <a:p>
            <a:pPr>
              <a:buAutoNum type="arabicPeriod" startAt="5"/>
            </a:pPr>
            <a:endParaRPr lang="en-US" sz="1800" dirty="0" smtClean="0"/>
          </a:p>
        </p:txBody>
      </p:sp>
      <p:pic>
        <p:nvPicPr>
          <p:cNvPr id="4" name="Picture 2" descr="C:\Users\Chris\Pictures\Bay Point Elementary School\Hydrogen pro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371600"/>
            <a:ext cx="12192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thesuperawesomeliteraryadventuresociety.files.wordpress.com/2012/06/goldfish_cracker_pi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600200"/>
            <a:ext cx="421753" cy="327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Chris\Pictures\Bay Point Elementary School\Hydrogen pro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438400"/>
            <a:ext cx="12192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thesuperawesomeliteraryadventuresociety.files.wordpress.com/2012/06/goldfish_cracker_pi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67000"/>
            <a:ext cx="421753" cy="327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Chris\Pictures\Bay Point Elementary School\Oxygen 8 protons and neutro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524296"/>
            <a:ext cx="1752600" cy="1168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Chris\Pictures\Bay Point Elementary School\electron rais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4980462"/>
            <a:ext cx="1447800"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093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85800"/>
            <a:ext cx="8458200" cy="3662541"/>
          </a:xfrm>
          <a:prstGeom prst="rect">
            <a:avLst/>
          </a:prstGeom>
          <a:noFill/>
        </p:spPr>
        <p:txBody>
          <a:bodyPr wrap="square" rtlCol="0">
            <a:spAutoFit/>
          </a:bodyPr>
          <a:lstStyle/>
          <a:p>
            <a:r>
              <a:rPr lang="en-US" dirty="0" smtClean="0">
                <a:solidFill>
                  <a:srgbClr val="000000"/>
                </a:solidFill>
              </a:rPr>
              <a:t>5. Do </a:t>
            </a:r>
            <a:r>
              <a:rPr lang="en-US" dirty="0">
                <a:solidFill>
                  <a:srgbClr val="000000"/>
                </a:solidFill>
              </a:rPr>
              <a:t>this again for the other 7 raisins and toothpicks.  </a:t>
            </a:r>
            <a:r>
              <a:rPr lang="en-US" dirty="0" smtClean="0">
                <a:solidFill>
                  <a:srgbClr val="000000"/>
                </a:solidFill>
              </a:rPr>
              <a:t>                                                               </a:t>
            </a:r>
            <a:r>
              <a:rPr lang="en-US" sz="1400" dirty="0" smtClean="0"/>
              <a:t>These </a:t>
            </a:r>
            <a:r>
              <a:rPr lang="en-US" sz="1400" dirty="0"/>
              <a:t>are the electrons in the outer orbital (6 for oxygen and 1 for each hydrogen). </a:t>
            </a:r>
            <a:endParaRPr lang="en-US" sz="1400" dirty="0" smtClean="0"/>
          </a:p>
          <a:p>
            <a:pPr lvl="1"/>
            <a:endParaRPr lang="en-US" sz="1400" dirty="0"/>
          </a:p>
          <a:p>
            <a:pPr lvl="1"/>
            <a:endParaRPr lang="en-US" sz="1400" dirty="0"/>
          </a:p>
          <a:p>
            <a:r>
              <a:rPr lang="en-US" dirty="0" smtClean="0">
                <a:solidFill>
                  <a:srgbClr val="000000"/>
                </a:solidFill>
              </a:rPr>
              <a:t>6. Use </a:t>
            </a:r>
            <a:r>
              <a:rPr lang="en-US" dirty="0">
                <a:solidFill>
                  <a:srgbClr val="000000"/>
                </a:solidFill>
              </a:rPr>
              <a:t>Play Dough to stick 6 toothpicks with </a:t>
            </a:r>
            <a:endParaRPr lang="en-US" dirty="0" smtClean="0">
              <a:solidFill>
                <a:srgbClr val="000000"/>
              </a:solidFill>
            </a:endParaRPr>
          </a:p>
          <a:p>
            <a:r>
              <a:rPr lang="en-US" dirty="0">
                <a:solidFill>
                  <a:srgbClr val="000000"/>
                </a:solidFill>
              </a:rPr>
              <a:t> </a:t>
            </a:r>
            <a:r>
              <a:rPr lang="en-US" dirty="0" smtClean="0">
                <a:solidFill>
                  <a:srgbClr val="000000"/>
                </a:solidFill>
              </a:rPr>
              <a:t>   raisins </a:t>
            </a:r>
            <a:r>
              <a:rPr lang="en-US" dirty="0">
                <a:solidFill>
                  <a:srgbClr val="000000"/>
                </a:solidFill>
              </a:rPr>
              <a:t>to the outside of the plastic </a:t>
            </a:r>
            <a:r>
              <a:rPr lang="en-US" dirty="0" smtClean="0">
                <a:solidFill>
                  <a:srgbClr val="000000"/>
                </a:solidFill>
              </a:rPr>
              <a:t>egg</a:t>
            </a:r>
            <a:r>
              <a:rPr lang="en-US" dirty="0" smtClean="0">
                <a:solidFill>
                  <a:srgbClr val="000000"/>
                </a:solidFill>
              </a:rPr>
              <a:t>.</a:t>
            </a:r>
          </a:p>
          <a:p>
            <a:r>
              <a:rPr lang="en-US" dirty="0"/>
              <a:t> </a:t>
            </a:r>
            <a:endParaRPr lang="en-US" dirty="0" smtClean="0"/>
          </a:p>
          <a:p>
            <a:r>
              <a:rPr lang="en-US" dirty="0" smtClean="0"/>
              <a:t>7. Stick </a:t>
            </a:r>
            <a:r>
              <a:rPr lang="en-US" dirty="0"/>
              <a:t>the remaining two toothpicks with raisins   </a:t>
            </a:r>
          </a:p>
          <a:p>
            <a:r>
              <a:rPr lang="en-US" dirty="0"/>
              <a:t>   on the Hydrogen atoms.</a:t>
            </a:r>
          </a:p>
          <a:p>
            <a:endParaRPr lang="en-US" dirty="0"/>
          </a:p>
          <a:p>
            <a:r>
              <a:rPr lang="en-US" dirty="0"/>
              <a:t>8. Try your best to attach the two Hydrogen spheres </a:t>
            </a:r>
            <a:endParaRPr lang="en-US" dirty="0" smtClean="0"/>
          </a:p>
          <a:p>
            <a:r>
              <a:rPr lang="en-US" dirty="0"/>
              <a:t> </a:t>
            </a:r>
            <a:r>
              <a:rPr lang="en-US" dirty="0" smtClean="0"/>
              <a:t>   to </a:t>
            </a:r>
            <a:r>
              <a:rPr lang="en-US" dirty="0"/>
              <a:t>the plastic egg. </a:t>
            </a:r>
            <a:r>
              <a:rPr lang="en-US" dirty="0" smtClean="0"/>
              <a:t>Use </a:t>
            </a:r>
            <a:r>
              <a:rPr lang="en-US" dirty="0"/>
              <a:t>more Play Dough if you need. </a:t>
            </a:r>
          </a:p>
          <a:p>
            <a:r>
              <a:rPr lang="en-US" sz="1400" dirty="0" smtClean="0"/>
              <a:t>     In </a:t>
            </a:r>
            <a:r>
              <a:rPr lang="en-US" sz="1400" dirty="0"/>
              <a:t>a water molecule, each Hydrogen atom shares its only electron </a:t>
            </a:r>
            <a:endParaRPr lang="en-US" sz="1400" dirty="0" smtClean="0"/>
          </a:p>
          <a:p>
            <a:r>
              <a:rPr lang="en-US" sz="1400" dirty="0"/>
              <a:t> </a:t>
            </a:r>
            <a:r>
              <a:rPr lang="en-US" sz="1400" dirty="0" smtClean="0"/>
              <a:t>    with </a:t>
            </a:r>
            <a:r>
              <a:rPr lang="en-US" sz="1400" dirty="0"/>
              <a:t>an Oxygen atom.</a:t>
            </a:r>
          </a:p>
        </p:txBody>
      </p:sp>
      <p:pic>
        <p:nvPicPr>
          <p:cNvPr id="5" name="Picture 5" descr="C:\Users\Chris\Pictures\Bay Point Elementary School\electron raisin on toothpi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383242"/>
            <a:ext cx="762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Chris\Pictures\Bay Point Elementary School\attach electrons to oxyg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802" y="2904013"/>
            <a:ext cx="1346361" cy="8975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Chris\Pictures\Bay Point Elementary School\P10800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06" t="12087" r="11157" b="1563"/>
          <a:stretch/>
        </p:blipFill>
        <p:spPr bwMode="auto">
          <a:xfrm>
            <a:off x="3851039" y="4467248"/>
            <a:ext cx="2286000" cy="18337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Chris\Pictures\Bay Point Elementary School\electron rais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1837" y="284974"/>
            <a:ext cx="817563" cy="545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Chris\Pictures\Bay Point Elementary School\electron rais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4618" y="284974"/>
            <a:ext cx="817563" cy="5450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Chris\Pictures\Bay Point Elementary School\electron rais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0218" y="284974"/>
            <a:ext cx="817563" cy="54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50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5603" y="4014439"/>
            <a:ext cx="184666" cy="369332"/>
          </a:xfrm>
          <a:prstGeom prst="rect">
            <a:avLst/>
          </a:prstGeom>
          <a:noFill/>
        </p:spPr>
        <p:txBody>
          <a:bodyPr wrap="none" rtlCol="0">
            <a:spAutoFit/>
          </a:bodyPr>
          <a:lstStyle/>
          <a:p>
            <a:endParaRPr lang="en-US" dirty="0"/>
          </a:p>
        </p:txBody>
      </p:sp>
      <p:sp>
        <p:nvSpPr>
          <p:cNvPr id="5" name="Rectangle 4"/>
          <p:cNvSpPr/>
          <p:nvPr/>
        </p:nvSpPr>
        <p:spPr>
          <a:xfrm>
            <a:off x="838200" y="2438400"/>
            <a:ext cx="7772400" cy="2031325"/>
          </a:xfrm>
          <a:prstGeom prst="rect">
            <a:avLst/>
          </a:prstGeom>
        </p:spPr>
        <p:txBody>
          <a:bodyPr wrap="square">
            <a:spAutoFit/>
          </a:bodyPr>
          <a:lstStyle/>
          <a:p>
            <a:r>
              <a:rPr lang="en-US" b="1" dirty="0" smtClean="0"/>
              <a:t>Acknowledgements</a:t>
            </a:r>
          </a:p>
          <a:p>
            <a:endParaRPr lang="en-US" dirty="0"/>
          </a:p>
          <a:p>
            <a:r>
              <a:rPr lang="en-US" dirty="0"/>
              <a:t>Lesson developed by Dr. Chris </a:t>
            </a:r>
            <a:r>
              <a:rPr lang="en-US" dirty="0" err="1"/>
              <a:t>Simoniello</a:t>
            </a:r>
            <a:r>
              <a:rPr lang="en-US" dirty="0"/>
              <a:t> for Bay Point </a:t>
            </a:r>
            <a:r>
              <a:rPr lang="en-US" dirty="0" smtClean="0"/>
              <a:t>Elementary 1</a:t>
            </a:r>
            <a:r>
              <a:rPr lang="en-US" baseline="30000" dirty="0" smtClean="0"/>
              <a:t>st</a:t>
            </a:r>
            <a:r>
              <a:rPr lang="en-US" dirty="0" smtClean="0"/>
              <a:t> Grade.</a:t>
            </a:r>
            <a:r>
              <a:rPr lang="en-US" dirty="0"/>
              <a:t>  Standards-cross-referencing and formatting by Grant Craig.</a:t>
            </a:r>
          </a:p>
          <a:p>
            <a:endParaRPr lang="en-US" dirty="0"/>
          </a:p>
          <a:p>
            <a:r>
              <a:rPr lang="en-US" dirty="0"/>
              <a:t>Questions, comments, edits?  Contact Dr. Chris:  </a:t>
            </a:r>
            <a:r>
              <a:rPr lang="en-US" dirty="0">
                <a:hlinkClick r:id="rId2"/>
              </a:rPr>
              <a:t>chris.Simoniello@gcoos.org</a:t>
            </a:r>
            <a:endParaRPr lang="en-US" dirty="0"/>
          </a:p>
          <a:p>
            <a:endParaRPr lang="en-US" dirty="0" smtClean="0"/>
          </a:p>
        </p:txBody>
      </p:sp>
    </p:spTree>
    <p:extLst>
      <p:ext uri="{BB962C8B-B14F-4D97-AF65-F5344CB8AC3E}">
        <p14:creationId xmlns:p14="http://schemas.microsoft.com/office/powerpoint/2010/main" val="92968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3882693"/>
              </p:ext>
            </p:extLst>
          </p:nvPr>
        </p:nvGraphicFramePr>
        <p:xfrm>
          <a:off x="304800" y="1600200"/>
          <a:ext cx="8534400" cy="4492170"/>
        </p:xfrm>
        <a:graphic>
          <a:graphicData uri="http://schemas.openxmlformats.org/drawingml/2006/table">
            <a:tbl>
              <a:tblPr firstRow="1" bandRow="1">
                <a:tableStyleId>{5C22544A-7EE6-4342-B048-85BDC9FD1C3A}</a:tableStyleId>
              </a:tblPr>
              <a:tblGrid>
                <a:gridCol w="4267200"/>
                <a:gridCol w="4267200"/>
              </a:tblGrid>
              <a:tr h="697411">
                <a:tc>
                  <a:txBody>
                    <a:bodyPr/>
                    <a:lstStyle/>
                    <a:p>
                      <a:r>
                        <a:rPr lang="en-US" sz="1800" b="1" kern="1200" dirty="0" smtClean="0">
                          <a:solidFill>
                            <a:schemeClr val="lt1"/>
                          </a:solidFill>
                          <a:effectLst/>
                          <a:latin typeface="+mn-lt"/>
                          <a:ea typeface="+mn-ea"/>
                          <a:cs typeface="+mn-cs"/>
                        </a:rPr>
                        <a:t>National Science Education Standard or Ocean Literacy Essential Principle </a:t>
                      </a:r>
                      <a:endParaRPr lang="en-US" dirty="0"/>
                    </a:p>
                  </a:txBody>
                  <a:tcPr/>
                </a:tc>
                <a:tc>
                  <a:txBody>
                    <a:bodyPr/>
                    <a:lstStyle/>
                    <a:p>
                      <a:r>
                        <a:rPr lang="en-US" sz="1800" b="1" kern="1200" dirty="0" smtClean="0">
                          <a:solidFill>
                            <a:schemeClr val="lt1"/>
                          </a:solidFill>
                          <a:effectLst/>
                          <a:latin typeface="+mn-lt"/>
                          <a:ea typeface="+mn-ea"/>
                          <a:cs typeface="+mn-cs"/>
                        </a:rPr>
                        <a:t>Learning Goals</a:t>
                      </a:r>
                      <a:r>
                        <a:rPr lang="en-US" dirty="0" smtClean="0">
                          <a:effectLst/>
                        </a:rPr>
                        <a:t> </a:t>
                      </a:r>
                      <a:endParaRPr lang="en-US" dirty="0"/>
                    </a:p>
                  </a:txBody>
                  <a:tcPr/>
                </a:tc>
              </a:tr>
              <a:tr h="697411">
                <a:tc>
                  <a:txBody>
                    <a:bodyPr/>
                    <a:lstStyle/>
                    <a:p>
                      <a:r>
                        <a:rPr lang="en-US" sz="1800" kern="1200" dirty="0" smtClean="0">
                          <a:solidFill>
                            <a:schemeClr val="dk1"/>
                          </a:solidFill>
                          <a:effectLst/>
                          <a:latin typeface="+mn-lt"/>
                          <a:ea typeface="+mn-ea"/>
                          <a:cs typeface="+mn-cs"/>
                        </a:rPr>
                        <a:t>Unifying Concepts and Processes</a:t>
                      </a:r>
                    </a:p>
                    <a:p>
                      <a:r>
                        <a:rPr lang="en-US" sz="1800" kern="1200" dirty="0" smtClean="0">
                          <a:solidFill>
                            <a:schemeClr val="dk1"/>
                          </a:solidFill>
                          <a:effectLst/>
                          <a:latin typeface="+mn-lt"/>
                          <a:ea typeface="+mn-ea"/>
                          <a:cs typeface="+mn-cs"/>
                        </a:rPr>
                        <a:t>1.  Systems, order, and organization</a:t>
                      </a:r>
                      <a:r>
                        <a:rPr lang="en-US"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Types of organization provide useful ways of thinking about the world. </a:t>
                      </a:r>
                      <a:endParaRPr lang="en-US" dirty="0"/>
                    </a:p>
                  </a:txBody>
                  <a:tcPr/>
                </a:tc>
              </a:tr>
              <a:tr h="662578">
                <a:tc>
                  <a:txBody>
                    <a:bodyPr/>
                    <a:lstStyle/>
                    <a:p>
                      <a:r>
                        <a:rPr lang="en-US" sz="1800" kern="1200" dirty="0" smtClean="0">
                          <a:solidFill>
                            <a:schemeClr val="dk1"/>
                          </a:solidFill>
                          <a:effectLst/>
                          <a:latin typeface="+mn-lt"/>
                          <a:ea typeface="+mn-ea"/>
                          <a:cs typeface="+mn-cs"/>
                        </a:rPr>
                        <a:t>Unifying Concepts and Processes</a:t>
                      </a:r>
                    </a:p>
                    <a:p>
                      <a:r>
                        <a:rPr lang="en-US" sz="1800" kern="1200" dirty="0" smtClean="0">
                          <a:solidFill>
                            <a:schemeClr val="dk1"/>
                          </a:solidFill>
                          <a:effectLst/>
                          <a:latin typeface="+mn-lt"/>
                          <a:ea typeface="+mn-ea"/>
                          <a:cs typeface="+mn-cs"/>
                        </a:rPr>
                        <a:t>2.</a:t>
                      </a:r>
                      <a:r>
                        <a:rPr lang="en-US" sz="1800" kern="1200" baseline="0" dirty="0" smtClean="0">
                          <a:solidFill>
                            <a:schemeClr val="dk1"/>
                          </a:solidFill>
                          <a:effectLst/>
                          <a:latin typeface="+mn-lt"/>
                          <a:ea typeface="+mn-ea"/>
                          <a:cs typeface="+mn-cs"/>
                        </a:rPr>
                        <a:t>  Evidence, models, and explanation</a:t>
                      </a:r>
                      <a:endParaRPr lang="en-US" dirty="0"/>
                    </a:p>
                  </a:txBody>
                  <a:tcPr/>
                </a:tc>
                <a:tc>
                  <a:txBody>
                    <a:bodyPr/>
                    <a:lstStyle/>
                    <a:p>
                      <a:r>
                        <a:rPr lang="en-US" sz="1800" kern="1200" dirty="0" smtClean="0">
                          <a:solidFill>
                            <a:schemeClr val="dk1"/>
                          </a:solidFill>
                          <a:effectLst/>
                          <a:latin typeface="+mn-lt"/>
                          <a:ea typeface="+mn-ea"/>
                          <a:cs typeface="+mn-cs"/>
                        </a:rPr>
                        <a:t>Models help scientists and engineers understand how things work.</a:t>
                      </a:r>
                      <a:endParaRPr lang="en-US" dirty="0" smtClean="0"/>
                    </a:p>
                  </a:txBody>
                  <a:tcPr/>
                </a:tc>
              </a:tr>
              <a:tr h="697411">
                <a:tc>
                  <a:txBody>
                    <a:bodyPr/>
                    <a:lstStyle/>
                    <a:p>
                      <a:r>
                        <a:rPr lang="en-US" sz="1800" kern="1200" dirty="0" smtClean="0">
                          <a:solidFill>
                            <a:schemeClr val="dk1"/>
                          </a:solidFill>
                          <a:effectLst/>
                          <a:latin typeface="+mn-lt"/>
                          <a:ea typeface="+mn-ea"/>
                          <a:cs typeface="+mn-cs"/>
                        </a:rPr>
                        <a:t>A.1: Abilities necessary to do scientific inquiry</a:t>
                      </a:r>
                      <a:r>
                        <a:rPr lang="en-US"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Ask a question about objects, organisms, and events in the environment. </a:t>
                      </a:r>
                      <a:endParaRPr lang="en-US" dirty="0"/>
                    </a:p>
                  </a:txBody>
                  <a:tcPr/>
                </a:tc>
              </a:tr>
              <a:tr h="1260567">
                <a:tc>
                  <a:txBody>
                    <a:bodyPr/>
                    <a:lstStyle/>
                    <a:p>
                      <a:r>
                        <a:rPr lang="en-US" sz="1800" kern="1200" dirty="0" smtClean="0">
                          <a:solidFill>
                            <a:schemeClr val="dk1"/>
                          </a:solidFill>
                          <a:effectLst/>
                          <a:latin typeface="+mn-lt"/>
                          <a:ea typeface="+mn-ea"/>
                          <a:cs typeface="+mn-cs"/>
                        </a:rPr>
                        <a:t>B.1:  Properties of objects and materials</a:t>
                      </a:r>
                      <a:endParaRPr lang="en-US" dirty="0"/>
                    </a:p>
                  </a:txBody>
                  <a:tcPr/>
                </a:tc>
                <a:tc>
                  <a:txBody>
                    <a:bodyPr/>
                    <a:lstStyle/>
                    <a:p>
                      <a:r>
                        <a:rPr lang="en-US" sz="1800" kern="1200" dirty="0" smtClean="0">
                          <a:solidFill>
                            <a:schemeClr val="dk1"/>
                          </a:solidFill>
                          <a:effectLst/>
                          <a:latin typeface="+mn-lt"/>
                          <a:ea typeface="+mn-ea"/>
                          <a:cs typeface="+mn-cs"/>
                        </a:rPr>
                        <a:t>1. Objects have many observable properties, including size, weight, shape, color, temperature, and the ability to react with other substances.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2. Materials can exist in different states— solid, liquid, and gas. </a:t>
                      </a:r>
                      <a:endParaRPr lang="en-US" dirty="0" smtClean="0"/>
                    </a:p>
                  </a:txBody>
                  <a:tcPr/>
                </a:tc>
              </a:tr>
            </a:tbl>
          </a:graphicData>
        </a:graphic>
      </p:graphicFrame>
      <p:sp>
        <p:nvSpPr>
          <p:cNvPr id="7" name="TextBox 6"/>
          <p:cNvSpPr txBox="1"/>
          <p:nvPr/>
        </p:nvSpPr>
        <p:spPr>
          <a:xfrm>
            <a:off x="2057400" y="838200"/>
            <a:ext cx="5791200" cy="369332"/>
          </a:xfrm>
          <a:prstGeom prst="rect">
            <a:avLst/>
          </a:prstGeom>
          <a:noFill/>
        </p:spPr>
        <p:txBody>
          <a:bodyPr wrap="square" rtlCol="0">
            <a:spAutoFit/>
          </a:bodyPr>
          <a:lstStyle/>
          <a:p>
            <a:r>
              <a:rPr lang="en-US" b="1" dirty="0" smtClean="0"/>
              <a:t>Lesson Plan – Atoms and Water Molecules   </a:t>
            </a:r>
            <a:endParaRPr lang="en-US" b="1" dirty="0"/>
          </a:p>
        </p:txBody>
      </p:sp>
    </p:spTree>
    <p:extLst>
      <p:ext uri="{BB962C8B-B14F-4D97-AF65-F5344CB8AC3E}">
        <p14:creationId xmlns:p14="http://schemas.microsoft.com/office/powerpoint/2010/main" val="347191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22458972"/>
              </p:ext>
            </p:extLst>
          </p:nvPr>
        </p:nvGraphicFramePr>
        <p:xfrm>
          <a:off x="304800" y="1828800"/>
          <a:ext cx="8534400" cy="2823028"/>
        </p:xfrm>
        <a:graphic>
          <a:graphicData uri="http://schemas.openxmlformats.org/drawingml/2006/table">
            <a:tbl>
              <a:tblPr firstRow="1" bandRow="1">
                <a:tableStyleId>{5C22544A-7EE6-4342-B048-85BDC9FD1C3A}</a:tableStyleId>
              </a:tblPr>
              <a:tblGrid>
                <a:gridCol w="4267200"/>
                <a:gridCol w="4267200"/>
              </a:tblGrid>
              <a:tr h="697411">
                <a:tc>
                  <a:txBody>
                    <a:bodyPr/>
                    <a:lstStyle/>
                    <a:p>
                      <a:r>
                        <a:rPr lang="en-US" sz="1800" b="1" kern="1200" dirty="0" smtClean="0">
                          <a:solidFill>
                            <a:schemeClr val="lt1"/>
                          </a:solidFill>
                          <a:effectLst/>
                          <a:latin typeface="+mn-lt"/>
                          <a:ea typeface="+mn-ea"/>
                          <a:cs typeface="+mn-cs"/>
                        </a:rPr>
                        <a:t>National Science Education Standard or Ocean Literacy Essential Principle </a:t>
                      </a:r>
                      <a:endParaRPr lang="en-US" dirty="0"/>
                    </a:p>
                  </a:txBody>
                  <a:tcPr/>
                </a:tc>
                <a:tc>
                  <a:txBody>
                    <a:bodyPr/>
                    <a:lstStyle/>
                    <a:p>
                      <a:r>
                        <a:rPr lang="en-US" sz="1800" b="1" kern="1200" dirty="0" smtClean="0">
                          <a:solidFill>
                            <a:schemeClr val="lt1"/>
                          </a:solidFill>
                          <a:effectLst/>
                          <a:latin typeface="+mn-lt"/>
                          <a:ea typeface="+mn-ea"/>
                          <a:cs typeface="+mn-cs"/>
                        </a:rPr>
                        <a:t>Learning Goals</a:t>
                      </a:r>
                      <a:r>
                        <a:rPr lang="en-US" dirty="0" smtClean="0">
                          <a:effectLst/>
                        </a:rPr>
                        <a:t> </a:t>
                      </a:r>
                      <a:endParaRPr lang="en-US" dirty="0"/>
                    </a:p>
                  </a:txBody>
                  <a:tcPr/>
                </a:tc>
              </a:tr>
              <a:tr h="697411">
                <a:tc>
                  <a:txBody>
                    <a:bodyPr/>
                    <a:lstStyle/>
                    <a:p>
                      <a:r>
                        <a:rPr lang="en-US" sz="1800" kern="1200" dirty="0" smtClean="0">
                          <a:solidFill>
                            <a:schemeClr val="dk1"/>
                          </a:solidFill>
                          <a:effectLst/>
                          <a:latin typeface="+mn-lt"/>
                          <a:ea typeface="+mn-ea"/>
                          <a:cs typeface="+mn-cs"/>
                        </a:rPr>
                        <a:t>D.1:  Properties of earth</a:t>
                      </a:r>
                      <a:r>
                        <a:rPr lang="en-US" sz="1800" kern="1200" baseline="0" dirty="0" smtClean="0">
                          <a:solidFill>
                            <a:schemeClr val="dk1"/>
                          </a:solidFill>
                          <a:effectLst/>
                          <a:latin typeface="+mn-lt"/>
                          <a:ea typeface="+mn-ea"/>
                          <a:cs typeface="+mn-cs"/>
                        </a:rPr>
                        <a:t> materials</a:t>
                      </a:r>
                      <a:endParaRPr lang="en-US" dirty="0"/>
                    </a:p>
                  </a:txBody>
                  <a:tcPr/>
                </a:tc>
                <a:tc>
                  <a:txBody>
                    <a:bodyPr/>
                    <a:lstStyle/>
                    <a:p>
                      <a:r>
                        <a:rPr lang="en-US" sz="1800" kern="1200" dirty="0" smtClean="0">
                          <a:solidFill>
                            <a:schemeClr val="dk1"/>
                          </a:solidFill>
                          <a:effectLst/>
                          <a:latin typeface="+mn-lt"/>
                          <a:ea typeface="+mn-ea"/>
                          <a:cs typeface="+mn-cs"/>
                        </a:rPr>
                        <a:t>Earth materials are solid rocks and soils, water, and the gases of the atmosphere. The varied materials have different </a:t>
                      </a:r>
                      <a:r>
                        <a:rPr lang="en-US" sz="1800" kern="1200" dirty="0" err="1" smtClean="0">
                          <a:solidFill>
                            <a:schemeClr val="dk1"/>
                          </a:solidFill>
                          <a:effectLst/>
                          <a:latin typeface="+mn-lt"/>
                          <a:ea typeface="+mn-ea"/>
                          <a:cs typeface="+mn-cs"/>
                        </a:rPr>
                        <a:t>physi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cal</a:t>
                      </a:r>
                      <a:r>
                        <a:rPr lang="en-US" sz="1800" kern="1200" dirty="0" smtClean="0">
                          <a:solidFill>
                            <a:schemeClr val="dk1"/>
                          </a:solidFill>
                          <a:effectLst/>
                          <a:latin typeface="+mn-lt"/>
                          <a:ea typeface="+mn-ea"/>
                          <a:cs typeface="+mn-cs"/>
                        </a:rPr>
                        <a:t> and chemical properties, which make them useful in different ways </a:t>
                      </a:r>
                      <a:endParaRPr lang="en-US" dirty="0"/>
                    </a:p>
                  </a:txBody>
                  <a:tcPr/>
                </a:tc>
              </a:tr>
              <a:tr h="662578">
                <a:tc>
                  <a:txBody>
                    <a:bodyPr/>
                    <a:lstStyle/>
                    <a:p>
                      <a:r>
                        <a:rPr lang="en-US" sz="1800" kern="1200" dirty="0" smtClean="0">
                          <a:solidFill>
                            <a:schemeClr val="dk1"/>
                          </a:solidFill>
                          <a:effectLst/>
                          <a:latin typeface="+mn-lt"/>
                          <a:ea typeface="+mn-ea"/>
                          <a:cs typeface="+mn-cs"/>
                        </a:rPr>
                        <a:t>Principle</a:t>
                      </a:r>
                      <a:r>
                        <a:rPr lang="en-US" sz="1800" kern="1200" baseline="0" dirty="0" smtClean="0">
                          <a:solidFill>
                            <a:schemeClr val="dk1"/>
                          </a:solidFill>
                          <a:effectLst/>
                          <a:latin typeface="+mn-lt"/>
                          <a:ea typeface="+mn-ea"/>
                          <a:cs typeface="+mn-cs"/>
                        </a:rPr>
                        <a:t> 1 (K-2:A):  Earth has one big ocean with many features.  </a:t>
                      </a:r>
                      <a:endParaRPr lang="en-US" dirty="0"/>
                    </a:p>
                  </a:txBody>
                  <a:tcPr/>
                </a:tc>
                <a:tc>
                  <a:txBody>
                    <a:bodyPr/>
                    <a:lstStyle/>
                    <a:p>
                      <a:r>
                        <a:rPr lang="en-US" sz="1800" kern="1200" dirty="0" smtClean="0">
                          <a:solidFill>
                            <a:schemeClr val="dk1"/>
                          </a:solidFill>
                          <a:effectLst/>
                          <a:latin typeface="+mn-lt"/>
                          <a:ea typeface="+mn-ea"/>
                          <a:cs typeface="+mn-cs"/>
                        </a:rPr>
                        <a:t>Ocean water</a:t>
                      </a:r>
                      <a:r>
                        <a:rPr lang="en-US" sz="1800" kern="1200" baseline="0" dirty="0" smtClean="0">
                          <a:solidFill>
                            <a:schemeClr val="dk1"/>
                          </a:solidFill>
                          <a:effectLst/>
                          <a:latin typeface="+mn-lt"/>
                          <a:ea typeface="+mn-ea"/>
                          <a:cs typeface="+mn-cs"/>
                        </a:rPr>
                        <a:t> has unique properties.</a:t>
                      </a:r>
                      <a:endParaRPr lang="en-US" dirty="0" smtClean="0"/>
                    </a:p>
                    <a:p>
                      <a:endParaRPr lang="en-US" dirty="0"/>
                    </a:p>
                  </a:txBody>
                  <a:tcPr/>
                </a:tc>
              </a:tr>
            </a:tbl>
          </a:graphicData>
        </a:graphic>
      </p:graphicFrame>
      <p:sp>
        <p:nvSpPr>
          <p:cNvPr id="2" name="TextBox 1"/>
          <p:cNvSpPr txBox="1"/>
          <p:nvPr/>
        </p:nvSpPr>
        <p:spPr>
          <a:xfrm>
            <a:off x="2335603" y="4014439"/>
            <a:ext cx="184666" cy="369332"/>
          </a:xfrm>
          <a:prstGeom prst="rect">
            <a:avLst/>
          </a:prstGeom>
          <a:noFill/>
        </p:spPr>
        <p:txBody>
          <a:bodyPr wrap="none" rtlCol="0">
            <a:spAutoFit/>
          </a:bodyPr>
          <a:lstStyle/>
          <a:p>
            <a:endParaRPr lang="en-US" dirty="0"/>
          </a:p>
        </p:txBody>
      </p:sp>
      <p:sp>
        <p:nvSpPr>
          <p:cNvPr id="9" name="TextBox 8"/>
          <p:cNvSpPr txBox="1"/>
          <p:nvPr/>
        </p:nvSpPr>
        <p:spPr>
          <a:xfrm>
            <a:off x="2133600" y="1066800"/>
            <a:ext cx="5791200" cy="369332"/>
          </a:xfrm>
          <a:prstGeom prst="rect">
            <a:avLst/>
          </a:prstGeom>
          <a:noFill/>
        </p:spPr>
        <p:txBody>
          <a:bodyPr wrap="square" rtlCol="0">
            <a:spAutoFit/>
          </a:bodyPr>
          <a:lstStyle/>
          <a:p>
            <a:r>
              <a:rPr lang="en-US" b="1" dirty="0" smtClean="0"/>
              <a:t>Lesson Plan – Atoms and Water Molecules   </a:t>
            </a:r>
            <a:endParaRPr lang="en-US" b="1" dirty="0"/>
          </a:p>
        </p:txBody>
      </p:sp>
    </p:spTree>
    <p:extLst>
      <p:ext uri="{BB962C8B-B14F-4D97-AF65-F5344CB8AC3E}">
        <p14:creationId xmlns:p14="http://schemas.microsoft.com/office/powerpoint/2010/main" val="246446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692" t="28745" r="40140" b="17812"/>
          <a:stretch/>
        </p:blipFill>
        <p:spPr bwMode="auto">
          <a:xfrm>
            <a:off x="914400" y="218054"/>
            <a:ext cx="7010400" cy="567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4085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921311"/>
          </a:xfrm>
        </p:spPr>
        <p:txBody>
          <a:bodyPr>
            <a:normAutofit fontScale="90000"/>
          </a:bodyPr>
          <a:lstStyle/>
          <a:p>
            <a:r>
              <a:rPr lang="en-US" sz="2800" dirty="0" smtClean="0"/>
              <a:t>Think of making molecules from atoms like building words with letters.</a:t>
            </a:r>
            <a:endParaRPr lang="en-US" sz="2800" dirty="0"/>
          </a:p>
        </p:txBody>
      </p:sp>
      <p:sp>
        <p:nvSpPr>
          <p:cNvPr id="3" name="Content Placeholder 2"/>
          <p:cNvSpPr>
            <a:spLocks noGrp="1"/>
          </p:cNvSpPr>
          <p:nvPr>
            <p:ph idx="1"/>
          </p:nvPr>
        </p:nvSpPr>
        <p:spPr>
          <a:xfrm>
            <a:off x="1609384" y="1004969"/>
            <a:ext cx="5552625" cy="879846"/>
          </a:xfrm>
        </p:spPr>
        <p:txBody>
          <a:bodyPr/>
          <a:lstStyle/>
          <a:p>
            <a:pPr marL="0" indent="0">
              <a:buNone/>
            </a:pPr>
            <a:r>
              <a:rPr lang="en-US" dirty="0" smtClean="0"/>
              <a:t>We sort letters into two groups:</a:t>
            </a:r>
          </a:p>
        </p:txBody>
      </p:sp>
      <p:pic>
        <p:nvPicPr>
          <p:cNvPr id="4" name="Picture 2" descr="A drawing of a Lithium atom. In the middle is the nucleus, which in this case has four neutrons (blue) and three protons (red). Orbiting it are its three electrons.">
            <a:hlinkClick r:id="rId2" tooltip="A drawing of a Lithium atom. In the middle is the nucleus, which in this case has four neutrons (blue) and three protons (red). Orbiting it are its three electrons."/>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98" y="609600"/>
            <a:ext cx="735263" cy="838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615" t="38701" r="41154" b="24377"/>
          <a:stretch/>
        </p:blipFill>
        <p:spPr bwMode="auto">
          <a:xfrm>
            <a:off x="735007" y="1689236"/>
            <a:ext cx="4191000" cy="409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51895" y="2573825"/>
            <a:ext cx="3130738" cy="923330"/>
          </a:xfrm>
          <a:prstGeom prst="rect">
            <a:avLst/>
          </a:prstGeom>
          <a:noFill/>
        </p:spPr>
        <p:txBody>
          <a:bodyPr wrap="square" rtlCol="0">
            <a:spAutoFit/>
          </a:bodyPr>
          <a:lstStyle/>
          <a:p>
            <a:r>
              <a:rPr lang="en-US" dirty="0" smtClean="0"/>
              <a:t>“I just don’t get that guy.  Sometimes he sits with us, sometimes he doesn’t!”</a:t>
            </a:r>
            <a:endParaRPr lang="en-US" dirty="0"/>
          </a:p>
        </p:txBody>
      </p:sp>
    </p:spTree>
    <p:extLst>
      <p:ext uri="{BB962C8B-B14F-4D97-AF65-F5344CB8AC3E}">
        <p14:creationId xmlns:p14="http://schemas.microsoft.com/office/powerpoint/2010/main" val="22097372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76200"/>
            <a:ext cx="7023534" cy="1076075"/>
          </a:xfrm>
        </p:spPr>
        <p:txBody>
          <a:bodyPr>
            <a:normAutofit/>
          </a:bodyPr>
          <a:lstStyle/>
          <a:p>
            <a:pPr marL="0" indent="0">
              <a:buNone/>
            </a:pPr>
            <a:r>
              <a:rPr lang="en-US" sz="2400" dirty="0" smtClean="0"/>
              <a:t>Think of making matter from molecules and atoms like building sentences with words and letters.  </a:t>
            </a:r>
          </a:p>
        </p:txBody>
      </p:sp>
      <p:pic>
        <p:nvPicPr>
          <p:cNvPr id="4" name="Picture 2" descr="A drawing of a Lithium atom. In the middle is the nucleus, which in this case has four neutrons (blue) and three protons (red). Orbiting it are its three electrons.">
            <a:hlinkClick r:id="rId2" tooltip="A drawing of a Lithium atom. In the middle is the nucleus, which in this case has four neutrons (blue) and three protons (red). Orbiting it are its three electron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236579" cy="14097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word cartoons, word cartoon, word picture, word pictures, word image, word images, word illustration, word illustrations "/>
          <p:cNvPicPr>
            <a:picLocks noChangeAspect="1" noChangeArrowheads="1"/>
          </p:cNvPicPr>
          <p:nvPr/>
        </p:nvPicPr>
        <p:blipFill rotWithShape="1">
          <a:blip r:embed="rId4">
            <a:extLst>
              <a:ext uri="{28A0092B-C50C-407E-A947-70E740481C1C}">
                <a14:useLocalDpi xmlns:a14="http://schemas.microsoft.com/office/drawing/2010/main" val="0"/>
              </a:ext>
            </a:extLst>
          </a:blip>
          <a:srcRect r="3287" b="2225"/>
          <a:stretch/>
        </p:blipFill>
        <p:spPr bwMode="auto">
          <a:xfrm>
            <a:off x="1436074" y="1634076"/>
            <a:ext cx="6148684" cy="400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803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00" y="274638"/>
            <a:ext cx="7176166" cy="1143000"/>
          </a:xfrm>
        </p:spPr>
        <p:txBody>
          <a:bodyPr>
            <a:normAutofit/>
          </a:bodyPr>
          <a:lstStyle/>
          <a:p>
            <a:r>
              <a:rPr lang="en-US" sz="2400" dirty="0" smtClean="0"/>
              <a:t>Before we build a molecule from atoms, we will build a sentence from letters and words! </a:t>
            </a:r>
            <a:endParaRPr lang="en-US"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46" t="19487" r="30729" b="45504"/>
          <a:stretch/>
        </p:blipFill>
        <p:spPr bwMode="auto">
          <a:xfrm>
            <a:off x="228600" y="1283215"/>
            <a:ext cx="8763000" cy="405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6127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013" y="274639"/>
            <a:ext cx="6586970" cy="681226"/>
          </a:xfrm>
        </p:spPr>
        <p:txBody>
          <a:bodyPr>
            <a:normAutofit/>
          </a:bodyPr>
          <a:lstStyle/>
          <a:p>
            <a:r>
              <a:rPr lang="en-US" sz="2500" dirty="0" smtClean="0"/>
              <a:t>All matter is made from atoms!</a:t>
            </a:r>
            <a:endParaRPr lang="en-US" sz="2500" dirty="0"/>
          </a:p>
        </p:txBody>
      </p:sp>
      <p:sp>
        <p:nvSpPr>
          <p:cNvPr id="4" name="Content Placeholder 3"/>
          <p:cNvSpPr>
            <a:spLocks noGrp="1"/>
          </p:cNvSpPr>
          <p:nvPr>
            <p:ph idx="1"/>
          </p:nvPr>
        </p:nvSpPr>
        <p:spPr>
          <a:xfrm>
            <a:off x="457200" y="1600200"/>
            <a:ext cx="8229600" cy="1717393"/>
          </a:xfrm>
          <a:prstGeom prst="rect">
            <a:avLst/>
          </a:prstGeom>
        </p:spPr>
        <p:txBody>
          <a:bodyPr>
            <a:spAutoFit/>
          </a:bodyPr>
          <a:lstStyle/>
          <a:p>
            <a:r>
              <a:rPr lang="en-US" sz="2400" dirty="0" smtClean="0"/>
              <a:t>The word "atom" comes from the Greek word  </a:t>
            </a:r>
            <a:r>
              <a:rPr lang="en-US" sz="2400" i="1" dirty="0" smtClean="0">
                <a:hlinkClick r:id="rId2" action="ppaction://hlinkfile"/>
              </a:rPr>
              <a:t>indivisible</a:t>
            </a:r>
            <a:endParaRPr lang="en-US" sz="2400" i="1" dirty="0" smtClean="0"/>
          </a:p>
          <a:p>
            <a:r>
              <a:rPr lang="en-US" sz="2400" i="1" dirty="0" smtClean="0"/>
              <a:t>When we say the Pledge of Allegiance, we say</a:t>
            </a:r>
          </a:p>
          <a:p>
            <a:pPr marL="0" indent="0">
              <a:buNone/>
            </a:pPr>
            <a:r>
              <a:rPr lang="en-US" sz="2400" i="1" dirty="0" smtClean="0"/>
              <a:t>“…one nation under God, </a:t>
            </a:r>
            <a:r>
              <a:rPr lang="en-US" sz="2400" i="1" dirty="0" smtClean="0">
                <a:solidFill>
                  <a:srgbClr val="0066FF"/>
                </a:solidFill>
              </a:rPr>
              <a:t>INDIVISIBLE</a:t>
            </a:r>
            <a:r>
              <a:rPr lang="en-US" sz="2400" i="1" dirty="0" smtClean="0"/>
              <a:t>, with liberty and justice for all.”</a:t>
            </a:r>
            <a:endParaRPr lang="en-US" sz="2400" dirty="0"/>
          </a:p>
        </p:txBody>
      </p:sp>
      <p:pic>
        <p:nvPicPr>
          <p:cNvPr id="5" name="Picture 4" descr="Baumgartens Heavyweight Nylon American Flag BAUTB4600">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334" b="18267"/>
          <a:stretch/>
        </p:blipFill>
        <p:spPr bwMode="auto">
          <a:xfrm>
            <a:off x="457200" y="3317593"/>
            <a:ext cx="2620854" cy="1687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7519" y="3601302"/>
            <a:ext cx="5085879" cy="830997"/>
          </a:xfrm>
          <a:prstGeom prst="rect">
            <a:avLst/>
          </a:prstGeom>
          <a:noFill/>
        </p:spPr>
        <p:txBody>
          <a:bodyPr wrap="none" rtlCol="0">
            <a:spAutoFit/>
          </a:bodyPr>
          <a:lstStyle/>
          <a:p>
            <a:r>
              <a:rPr lang="en-US" sz="2400" dirty="0" smtClean="0"/>
              <a:t>What we really mean is that it can’t be </a:t>
            </a:r>
          </a:p>
          <a:p>
            <a:r>
              <a:rPr lang="en-US" sz="2400" dirty="0" smtClean="0"/>
              <a:t>divided or separated into smaller parts.</a:t>
            </a:r>
            <a:endParaRPr lang="en-US" sz="2400" dirty="0"/>
          </a:p>
        </p:txBody>
      </p:sp>
    </p:spTree>
    <p:extLst>
      <p:ext uri="{BB962C8B-B14F-4D97-AF65-F5344CB8AC3E}">
        <p14:creationId xmlns:p14="http://schemas.microsoft.com/office/powerpoint/2010/main" val="26075973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COO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GCOOS-pptTemplate.potx</Template>
  <TotalTime>19</TotalTime>
  <Words>1178</Words>
  <Application>Microsoft Macintosh PowerPoint</Application>
  <PresentationFormat>On-screen Show (4:3)</PresentationFormat>
  <Paragraphs>154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GCOOS-pptTemplate</vt:lpstr>
      <vt:lpstr>PowerPoint Presentation</vt:lpstr>
      <vt:lpstr>PowerPoint Presentation</vt:lpstr>
      <vt:lpstr>PowerPoint Presentation</vt:lpstr>
      <vt:lpstr>PowerPoint Presentation</vt:lpstr>
      <vt:lpstr>PowerPoint Presentation</vt:lpstr>
      <vt:lpstr>Think of making molecules from atoms like building words with letters.</vt:lpstr>
      <vt:lpstr>PowerPoint Presentation</vt:lpstr>
      <vt:lpstr>Before we build a molecule from atoms, we will build a sentence from letters and words! </vt:lpstr>
      <vt:lpstr>All matter is made from atoms!</vt:lpstr>
      <vt:lpstr>The “alphabet” for atoms is the Periodic Table</vt:lpstr>
      <vt:lpstr>Atoms make up elements--the building blocks of matter</vt:lpstr>
      <vt:lpstr>The atom is made up of 3 parts</vt:lpstr>
      <vt:lpstr>Electrons orbit the nucleus like the moon orbits Earth</vt:lpstr>
      <vt:lpstr>Protons and neutrons are in the nucleus</vt:lpstr>
      <vt:lpstr>Electrons</vt:lpstr>
      <vt:lpstr>The number of protons and electrons determine the kind of element.</vt:lpstr>
      <vt:lpstr>Water is the most amazing molecule!</vt:lpstr>
      <vt:lpstr>Only water…H2O</vt:lpstr>
      <vt:lpstr>PowerPoint Presentation</vt:lpstr>
      <vt:lpstr>Step by Step:  Let’s make a water molecule</vt:lpstr>
      <vt:lpstr>PowerPoint Presentation</vt:lpstr>
      <vt:lpstr>PowerPoint Presentation</vt:lpstr>
    </vt:vector>
  </TitlesOfParts>
  <Company>Mote Marine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Nadine Slimak</dc:creator>
  <cp:lastModifiedBy>Nadine Slimak</cp:lastModifiedBy>
  <cp:revision>7</cp:revision>
  <dcterms:created xsi:type="dcterms:W3CDTF">2019-03-27T13:25:03Z</dcterms:created>
  <dcterms:modified xsi:type="dcterms:W3CDTF">2020-04-04T15:46:40Z</dcterms:modified>
</cp:coreProperties>
</file>